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Roboto"/>
      <p:regular r:id="rId18"/>
      <p:bold r:id="rId19"/>
      <p:italic r:id="rId20"/>
      <p:boldItalic r:id="rId21"/>
    </p:embeddedFont>
    <p:embeddedFont>
      <p:font typeface="Roboto Condensed"/>
      <p:regular r:id="rId22"/>
      <p:bold r:id="rId23"/>
      <p:italic r:id="rId24"/>
      <p:boldItalic r:id="rId25"/>
    </p:embeddedFont>
    <p:embeddedFont>
      <p:font typeface="Roboto Light"/>
      <p:regular r:id="rId26"/>
      <p:bold r:id="rId27"/>
      <p:italic r:id="rId28"/>
      <p:boldItalic r:id="rId29"/>
    </p:embeddedFont>
    <p:embeddedFont>
      <p:font typeface="Helvetica Neu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i8shIYEwcqTvPqzfTVftpt2+kg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610A4F-1719-47F5-9A26-04590ADCD8E8}">
  <a:tblStyle styleId="{F2610A4F-1719-47F5-9A26-04590ADCD8E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RobotoCondensed-regular.fntdata"/><Relationship Id="rId21" Type="http://schemas.openxmlformats.org/officeDocument/2006/relationships/font" Target="fonts/Roboto-boldItalic.fntdata"/><Relationship Id="rId24" Type="http://schemas.openxmlformats.org/officeDocument/2006/relationships/font" Target="fonts/RobotoCondensed-italic.fntdata"/><Relationship Id="rId23" Type="http://schemas.openxmlformats.org/officeDocument/2006/relationships/font" Target="fonts/Roboto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Light-regular.fntdata"/><Relationship Id="rId25" Type="http://schemas.openxmlformats.org/officeDocument/2006/relationships/font" Target="fonts/RobotoCondensed-boldItalic.fntdata"/><Relationship Id="rId28" Type="http://schemas.openxmlformats.org/officeDocument/2006/relationships/font" Target="fonts/RobotoLight-italic.fntdata"/><Relationship Id="rId27" Type="http://schemas.openxmlformats.org/officeDocument/2006/relationships/font" Target="fonts/Robot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6.xml"/><Relationship Id="rId33" Type="http://schemas.openxmlformats.org/officeDocument/2006/relationships/font" Target="fonts/HelveticaNeue-boldItalic.fntdata"/><Relationship Id="rId10" Type="http://schemas.openxmlformats.org/officeDocument/2006/relationships/slide" Target="slides/slide5.xml"/><Relationship Id="rId32"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 name="Shape 16"/>
        <p:cNvGrpSpPr/>
        <p:nvPr/>
      </p:nvGrpSpPr>
      <p:grpSpPr>
        <a:xfrm>
          <a:off x="0" y="0"/>
          <a:ext cx="0" cy="0"/>
          <a:chOff x="0" y="0"/>
          <a:chExt cx="0" cy="0"/>
        </a:xfrm>
      </p:grpSpPr>
      <p:sp>
        <p:nvSpPr>
          <p:cNvPr id="17" name="Google Shape;1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 name="Google Shape;1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4" name="Google Shape;18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0" name="Google Shape;2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 name="Google Shape;2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 name="Google Shape;3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 name="Google Shape;6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2" name="Google Shape;7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4" name="Google Shape;8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For MongoDB Atlas, and the </a:t>
            </a:r>
            <a:r>
              <a:rPr lang="en-US"/>
              <a:t>retrieval</a:t>
            </a:r>
            <a:r>
              <a:rPr lang="en-US"/>
              <a:t> Augmented generation </a:t>
            </a:r>
            <a:r>
              <a:rPr lang="en-US"/>
              <a:t>designed as a modular overlay to Llama2LLM architectures, allowing for flexibility in deployment and the ability to update or replace components independently as better models and techniques become available.</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There are 2 MongoDB Schema designed. </a:t>
            </a:r>
            <a:endParaRPr/>
          </a:p>
          <a:p>
            <a:pPr indent="-317500" lvl="0" marL="457200" rtl="0" algn="l">
              <a:spcBef>
                <a:spcPts val="0"/>
              </a:spcBef>
              <a:spcAft>
                <a:spcPts val="0"/>
              </a:spcAft>
              <a:buSzPts val="1400"/>
              <a:buAutoNum type="arabicPeriod"/>
            </a:pPr>
            <a:r>
              <a:rPr lang="en-US"/>
              <a:t>One for the JSON files directly from the API</a:t>
            </a:r>
            <a:endParaRPr/>
          </a:p>
          <a:p>
            <a:pPr indent="-317500" lvl="0" marL="457200" rtl="0" algn="l">
              <a:spcBef>
                <a:spcPts val="0"/>
              </a:spcBef>
              <a:spcAft>
                <a:spcPts val="0"/>
              </a:spcAft>
              <a:buSzPts val="1400"/>
              <a:buAutoNum type="arabicPeriod"/>
            </a:pPr>
            <a:r>
              <a:rPr lang="en-US"/>
              <a:t>The other schema is designed for Vector Store where we store the </a:t>
            </a:r>
            <a:r>
              <a:rPr lang="en-US"/>
              <a:t>unstructured</a:t>
            </a:r>
            <a:r>
              <a:rPr lang="en-US"/>
              <a:t> text and </a:t>
            </a:r>
            <a:r>
              <a:rPr lang="en-US"/>
              <a:t>text vector embeddings that</a:t>
            </a:r>
            <a:r>
              <a:rPr lang="en-US"/>
              <a:t> is transformed for fast retrieval.</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So how this work is:</a:t>
            </a:r>
            <a:endParaRPr/>
          </a:p>
          <a:p>
            <a:pPr indent="-317500" lvl="0" marL="457200" rtl="0" algn="l">
              <a:spcBef>
                <a:spcPts val="0"/>
              </a:spcBef>
              <a:spcAft>
                <a:spcPts val="0"/>
              </a:spcAft>
              <a:buSzPts val="1400"/>
              <a:buAutoNum type="arabicPeriod"/>
            </a:pPr>
            <a:r>
              <a:rPr lang="en-US"/>
              <a:t>User Prompt: The process begins with a user entering a query or a prompt that is processed by the embedding model that is used to convert the text into vector embedding. Which are numbers.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Next to retrieval information from our Knowledge Base:</a:t>
            </a:r>
            <a:endParaRPr/>
          </a:p>
          <a:p>
            <a:pPr indent="0" lvl="0" marL="0" rtl="0" algn="l">
              <a:spcBef>
                <a:spcPts val="0"/>
              </a:spcBef>
              <a:spcAft>
                <a:spcPts val="0"/>
              </a:spcAft>
              <a:buClr>
                <a:schemeClr val="dk1"/>
              </a:buClr>
              <a:buSzPts val="1200"/>
              <a:buFont typeface="Calibri"/>
              <a:buNone/>
            </a:pPr>
            <a:r>
              <a:rPr lang="en-US"/>
              <a:t>a vector Index Search on MOngoDB Atlas is created for the vector representing the user's prompt is used to search a knowledge base that consists of pre-processed embeddings unstructured text data.</a:t>
            </a:r>
            <a:endParaRPr/>
          </a:p>
          <a:p>
            <a:pPr indent="0" lvl="0" marL="0" rtl="0" algn="l">
              <a:spcBef>
                <a:spcPts val="0"/>
              </a:spcBef>
              <a:spcAft>
                <a:spcPts val="0"/>
              </a:spcAft>
              <a:buClr>
                <a:schemeClr val="dk1"/>
              </a:buClr>
              <a:buSzPts val="1200"/>
              <a:buFont typeface="Calibri"/>
              <a:buNone/>
            </a:pPr>
            <a:r>
              <a:rPr lang="en-US"/>
              <a:t>Remember frameworks 2? similarity metrics (like cosine similarity or Euclidean distance), the system identifies entries in the knowledge base whose embeddings are closest to the embedding of the prompt.</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Together with the Context that we give our LLM to search for earning call related information, the </a:t>
            </a:r>
            <a:r>
              <a:rPr lang="en-US"/>
              <a:t>retrieved knowledge is </a:t>
            </a:r>
            <a:r>
              <a:rPr lang="en-US"/>
              <a:t>fed into our Llama2 LLM.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The Response Generation will not only addresses the user's initial query but does so with added depth and relevance, informed by the specific information retrieved and presented in the contextual prompt.</a:t>
            </a:r>
            <a:endParaRPr/>
          </a:p>
        </p:txBody>
      </p:sp>
      <p:sp>
        <p:nvSpPr>
          <p:cNvPr id="102" name="Google Shape;1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9" name="Google Shape;14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type="tx">
  <p:cSld name="TITLE_AND_BODY">
    <p:spTree>
      <p:nvGrpSpPr>
        <p:cNvPr id="12" name="Shape 12"/>
        <p:cNvGrpSpPr/>
        <p:nvPr/>
      </p:nvGrpSpPr>
      <p:grpSpPr>
        <a:xfrm>
          <a:off x="0" y="0"/>
          <a:ext cx="0" cy="0"/>
          <a:chOff x="0" y="0"/>
          <a:chExt cx="0" cy="0"/>
        </a:xfrm>
      </p:grpSpPr>
      <p:cxnSp>
        <p:nvCxnSpPr>
          <p:cNvPr id="13" name="Google Shape;13;p14"/>
          <p:cNvCxnSpPr/>
          <p:nvPr/>
        </p:nvCxnSpPr>
        <p:spPr>
          <a:xfrm rot="10800000">
            <a:off x="945059" y="0"/>
            <a:ext cx="0" cy="6858000"/>
          </a:xfrm>
          <a:prstGeom prst="straightConnector1">
            <a:avLst/>
          </a:prstGeom>
          <a:noFill/>
          <a:ln cap="flat" cmpd="sng" w="12700">
            <a:solidFill>
              <a:srgbClr val="F7F9FF">
                <a:alpha val="20000"/>
              </a:srgbClr>
            </a:solidFill>
            <a:prstDash val="solid"/>
            <a:miter lim="400000"/>
            <a:headEnd len="sm" w="sm" type="none"/>
            <a:tailEnd len="sm" w="sm" type="none"/>
          </a:ln>
        </p:spPr>
      </p:cxnSp>
      <p:sp>
        <p:nvSpPr>
          <p:cNvPr id="14" name="Google Shape;14;p14"/>
          <p:cNvSpPr txBox="1"/>
          <p:nvPr/>
        </p:nvSpPr>
        <p:spPr>
          <a:xfrm>
            <a:off x="178905" y="3379310"/>
            <a:ext cx="954491"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7F9FF"/>
              </a:buClr>
              <a:buSzPts val="1000"/>
              <a:buFont typeface="Roboto Condensed"/>
              <a:buNone/>
            </a:pPr>
            <a:r>
              <a:rPr b="0" i="0" lang="en-US" sz="1000" u="none" cap="none" strike="noStrike">
                <a:solidFill>
                  <a:srgbClr val="F7F9FF"/>
                </a:solidFill>
                <a:latin typeface="Roboto Condensed"/>
                <a:ea typeface="Roboto Condensed"/>
                <a:cs typeface="Roboto Condensed"/>
                <a:sym typeface="Roboto Condensed"/>
              </a:rPr>
              <a:t>G R O U P 7</a:t>
            </a:r>
            <a:endParaRPr b="0" i="0" sz="1000" u="none" cap="none" strike="noStrike">
              <a:solidFill>
                <a:srgbClr val="F7F9FF"/>
              </a:solidFill>
              <a:latin typeface="Roboto Condensed"/>
              <a:ea typeface="Roboto Condensed"/>
              <a:cs typeface="Roboto Condensed"/>
              <a:sym typeface="Roboto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ype="title">
  <p:cSld name="TITLE">
    <p:spTree>
      <p:nvGrpSpPr>
        <p:cNvPr id="15" name="Shape 1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F25"/>
        </a:solidFill>
      </p:bgPr>
    </p:bg>
    <p:spTree>
      <p:nvGrpSpPr>
        <p:cNvPr id="9" name="Shape 9"/>
        <p:cNvGrpSpPr/>
        <p:nvPr/>
      </p:nvGrpSpPr>
      <p:grpSpPr>
        <a:xfrm>
          <a:off x="0" y="0"/>
          <a:ext cx="0" cy="0"/>
          <a:chOff x="0" y="0"/>
          <a:chExt cx="0" cy="0"/>
        </a:xfrm>
      </p:grpSpPr>
      <p:cxnSp>
        <p:nvCxnSpPr>
          <p:cNvPr id="10" name="Google Shape;10;p13"/>
          <p:cNvCxnSpPr/>
          <p:nvPr/>
        </p:nvCxnSpPr>
        <p:spPr>
          <a:xfrm rot="10800000">
            <a:off x="945059" y="0"/>
            <a:ext cx="0" cy="6858000"/>
          </a:xfrm>
          <a:prstGeom prst="straightConnector1">
            <a:avLst/>
          </a:prstGeom>
          <a:noFill/>
          <a:ln cap="flat" cmpd="sng" w="12700">
            <a:solidFill>
              <a:srgbClr val="F7F9FF">
                <a:alpha val="20000"/>
              </a:srgbClr>
            </a:solidFill>
            <a:prstDash val="solid"/>
            <a:miter lim="400000"/>
            <a:headEnd len="sm" w="sm" type="none"/>
            <a:tailEnd len="sm" w="sm" type="none"/>
          </a:ln>
        </p:spPr>
      </p:cxnSp>
      <p:sp>
        <p:nvSpPr>
          <p:cNvPr id="11" name="Google Shape;11;p13"/>
          <p:cNvSpPr txBox="1"/>
          <p:nvPr/>
        </p:nvSpPr>
        <p:spPr>
          <a:xfrm>
            <a:off x="178905" y="3379310"/>
            <a:ext cx="954491"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7F9FF"/>
              </a:buClr>
              <a:buSzPts val="1000"/>
              <a:buFont typeface="Roboto Condensed"/>
              <a:buNone/>
            </a:pPr>
            <a:r>
              <a:rPr b="0" i="0" lang="en-US" sz="1000" u="none" cap="none" strike="noStrike">
                <a:solidFill>
                  <a:srgbClr val="F7F9FF"/>
                </a:solidFill>
                <a:latin typeface="Roboto Condensed"/>
                <a:ea typeface="Roboto Condensed"/>
                <a:cs typeface="Roboto Condensed"/>
                <a:sym typeface="Roboto Condensed"/>
              </a:rPr>
              <a:t>G R O U P 7</a:t>
            </a:r>
            <a:endParaRPr b="0" i="0" sz="1000" u="none" cap="none" strike="noStrike">
              <a:solidFill>
                <a:srgbClr val="F7F9FF"/>
              </a:solidFill>
              <a:latin typeface="Roboto Condensed"/>
              <a:ea typeface="Roboto Condensed"/>
              <a:cs typeface="Roboto Condensed"/>
              <a:sym typeface="Roboto Condense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site.financialmodelingprep.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gif"/><Relationship Id="rId4" Type="http://schemas.openxmlformats.org/officeDocument/2006/relationships/image" Target="../media/image19.png"/><Relationship Id="rId10"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16.gif"/><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 name="Shape 19"/>
        <p:cNvGrpSpPr/>
        <p:nvPr/>
      </p:nvGrpSpPr>
      <p:grpSpPr>
        <a:xfrm>
          <a:off x="0" y="0"/>
          <a:ext cx="0" cy="0"/>
          <a:chOff x="0" y="0"/>
          <a:chExt cx="0" cy="0"/>
        </a:xfrm>
      </p:grpSpPr>
      <p:pic>
        <p:nvPicPr>
          <p:cNvPr id="20" name="Google Shape;20;p1"/>
          <p:cNvPicPr preferRelativeResize="0"/>
          <p:nvPr/>
        </p:nvPicPr>
        <p:blipFill rotWithShape="1">
          <a:blip r:embed="rId3">
            <a:alphaModFix/>
          </a:blip>
          <a:srcRect b="0" l="0" r="0" t="0"/>
          <a:stretch/>
        </p:blipFill>
        <p:spPr>
          <a:xfrm>
            <a:off x="944625" y="1199300"/>
            <a:ext cx="4956627" cy="2905200"/>
          </a:xfrm>
          <a:prstGeom prst="rect">
            <a:avLst/>
          </a:prstGeom>
          <a:noFill/>
          <a:ln>
            <a:noFill/>
          </a:ln>
        </p:spPr>
      </p:pic>
      <p:pic>
        <p:nvPicPr>
          <p:cNvPr id="21" name="Google Shape;21;p1"/>
          <p:cNvPicPr preferRelativeResize="0"/>
          <p:nvPr/>
        </p:nvPicPr>
        <p:blipFill rotWithShape="1">
          <a:blip r:embed="rId4">
            <a:alphaModFix/>
          </a:blip>
          <a:srcRect b="0" l="0" r="0" t="0"/>
          <a:stretch/>
        </p:blipFill>
        <p:spPr>
          <a:xfrm>
            <a:off x="6671079" y="1199300"/>
            <a:ext cx="5438648" cy="2905199"/>
          </a:xfrm>
          <a:prstGeom prst="rect">
            <a:avLst/>
          </a:prstGeom>
          <a:noFill/>
          <a:ln>
            <a:noFill/>
          </a:ln>
        </p:spPr>
      </p:pic>
      <p:grpSp>
        <p:nvGrpSpPr>
          <p:cNvPr id="22" name="Google Shape;22;p1"/>
          <p:cNvGrpSpPr/>
          <p:nvPr/>
        </p:nvGrpSpPr>
        <p:grpSpPr>
          <a:xfrm>
            <a:off x="4824275" y="2429450"/>
            <a:ext cx="3000000" cy="3625600"/>
            <a:chOff x="4824275" y="2429450"/>
            <a:chExt cx="3000000" cy="3625600"/>
          </a:xfrm>
        </p:grpSpPr>
        <p:sp>
          <p:nvSpPr>
            <p:cNvPr id="23" name="Google Shape;23;p1"/>
            <p:cNvSpPr/>
            <p:nvPr/>
          </p:nvSpPr>
          <p:spPr>
            <a:xfrm>
              <a:off x="6099863" y="2429450"/>
              <a:ext cx="448800" cy="444900"/>
            </a:xfrm>
            <a:prstGeom prst="mathPlus">
              <a:avLst>
                <a:gd fmla="val 23520" name="adj1"/>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
            <p:cNvSpPr/>
            <p:nvPr/>
          </p:nvSpPr>
          <p:spPr>
            <a:xfrm>
              <a:off x="6099875" y="4381950"/>
              <a:ext cx="448800" cy="719700"/>
            </a:xfrm>
            <a:prstGeom prst="down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
            <p:cNvSpPr txBox="1"/>
            <p:nvPr/>
          </p:nvSpPr>
          <p:spPr>
            <a:xfrm>
              <a:off x="4824275" y="5177850"/>
              <a:ext cx="30000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4500"/>
                <a:buFont typeface="Arial"/>
                <a:buNone/>
              </a:pPr>
              <a:r>
                <a:rPr b="1" i="0" lang="en-US" sz="4500" u="none" cap="none" strike="noStrike">
                  <a:solidFill>
                    <a:srgbClr val="F7F9FF"/>
                  </a:solidFill>
                  <a:latin typeface="Roboto Condensed"/>
                  <a:ea typeface="Roboto Condensed"/>
                  <a:cs typeface="Roboto Condensed"/>
                  <a:sym typeface="Roboto Condensed"/>
                </a:rPr>
                <a:t>Stock Stock</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0"/>
          <p:cNvSpPr/>
          <p:nvPr/>
        </p:nvSpPr>
        <p:spPr>
          <a:xfrm>
            <a:off x="2131467" y="1685673"/>
            <a:ext cx="8382000" cy="1093200"/>
          </a:xfrm>
          <a:prstGeom prst="rect">
            <a:avLst/>
          </a:prstGeom>
          <a:solidFill>
            <a:srgbClr val="8E9AAF">
              <a:alpha val="29411"/>
            </a:srgbClr>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Helvetica Neue"/>
              <a:ea typeface="Helvetica Neue"/>
              <a:cs typeface="Helvetica Neue"/>
              <a:sym typeface="Helvetica Neue"/>
            </a:endParaRPr>
          </a:p>
        </p:txBody>
      </p:sp>
      <p:sp>
        <p:nvSpPr>
          <p:cNvPr id="187" name="Google Shape;187;p10"/>
          <p:cNvSpPr txBox="1"/>
          <p:nvPr/>
        </p:nvSpPr>
        <p:spPr>
          <a:xfrm>
            <a:off x="2472025" y="328400"/>
            <a:ext cx="7673700" cy="11697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600"/>
              <a:buFont typeface="Arial"/>
              <a:buNone/>
            </a:pPr>
            <a:r>
              <a:rPr b="1" i="0" lang="en-US" sz="1600" u="none" cap="none" strike="noStrike">
                <a:solidFill>
                  <a:srgbClr val="FFFFFF"/>
                </a:solidFill>
                <a:latin typeface="Roboto Condensed"/>
                <a:ea typeface="Roboto Condensed"/>
                <a:cs typeface="Roboto Condensed"/>
                <a:sym typeface="Roboto Condensed"/>
              </a:rPr>
              <a:t>Data Governance and Regulations</a:t>
            </a:r>
            <a:endParaRPr b="0" i="0" sz="1500" u="none" cap="none" strike="noStrike">
              <a:solidFill>
                <a:srgbClr val="FFFFFF"/>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300"/>
              <a:buFont typeface="Arial"/>
              <a:buNone/>
            </a:pPr>
            <a:r>
              <a:rPr b="0" i="0" lang="en-US" sz="1300" u="none" cap="none" strike="noStrike">
                <a:solidFill>
                  <a:srgbClr val="FFFFFF"/>
                </a:solidFill>
                <a:latin typeface="Roboto Light"/>
                <a:ea typeface="Roboto Light"/>
                <a:cs typeface="Roboto Light"/>
                <a:sym typeface="Roboto Light"/>
              </a:rPr>
              <a:t>Data governance in our project ensures that data management processes meet precise standards from acquisition to usage. We implement roles such as Data Stewards and Data Custodians to manage data quality and security throughout its lifecycle</a:t>
            </a:r>
            <a:r>
              <a:rPr b="0" i="0" lang="en-US" sz="1200" u="none" cap="none" strike="noStrike">
                <a:solidFill>
                  <a:srgbClr val="FFFFFF"/>
                </a:solidFill>
                <a:latin typeface="Roboto Light"/>
                <a:ea typeface="Roboto Light"/>
                <a:cs typeface="Roboto Light"/>
                <a:sym typeface="Roboto Light"/>
              </a:rPr>
              <a:t>.</a:t>
            </a:r>
            <a:endParaRPr b="0" i="0" sz="1200" u="none" cap="none" strike="noStrike">
              <a:solidFill>
                <a:srgbClr val="FFFFFF"/>
              </a:solidFill>
              <a:latin typeface="Roboto Light"/>
              <a:ea typeface="Roboto Light"/>
              <a:cs typeface="Roboto Light"/>
              <a:sym typeface="Roboto Light"/>
            </a:endParaRPr>
          </a:p>
        </p:txBody>
      </p:sp>
      <p:sp>
        <p:nvSpPr>
          <p:cNvPr id="188" name="Google Shape;188;p10"/>
          <p:cNvSpPr txBox="1"/>
          <p:nvPr/>
        </p:nvSpPr>
        <p:spPr>
          <a:xfrm>
            <a:off x="2472125" y="2852650"/>
            <a:ext cx="7673700" cy="11697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600"/>
              <a:buFont typeface="Arial"/>
              <a:buNone/>
            </a:pPr>
            <a:r>
              <a:rPr b="1" i="0" lang="en-US" sz="1600" u="none" cap="none" strike="noStrike">
                <a:solidFill>
                  <a:srgbClr val="FFFFFF"/>
                </a:solidFill>
                <a:latin typeface="Roboto Condensed"/>
                <a:ea typeface="Roboto Condensed"/>
                <a:cs typeface="Roboto Condensed"/>
                <a:sym typeface="Roboto Condensed"/>
              </a:rPr>
              <a:t>Licensing &amp; Policies</a:t>
            </a:r>
            <a:endParaRPr b="1" i="0" sz="1600" u="none" cap="none" strike="noStrike">
              <a:solidFill>
                <a:srgbClr val="FFFFFF"/>
              </a:solidFill>
              <a:latin typeface="Roboto Condensed"/>
              <a:ea typeface="Roboto Condensed"/>
              <a:cs typeface="Roboto Condensed"/>
              <a:sym typeface="Roboto Condensed"/>
            </a:endParaRPr>
          </a:p>
          <a:p>
            <a:pPr indent="0" lvl="0" marL="0" marR="0" rtl="0" algn="ctr">
              <a:lnSpc>
                <a:spcPct val="150000"/>
              </a:lnSpc>
              <a:spcBef>
                <a:spcPts val="0"/>
              </a:spcBef>
              <a:spcAft>
                <a:spcPts val="0"/>
              </a:spcAft>
              <a:buClr>
                <a:srgbClr val="000000"/>
              </a:buClr>
              <a:buSzPts val="1300"/>
              <a:buFont typeface="Arial"/>
              <a:buNone/>
            </a:pPr>
            <a:r>
              <a:rPr b="0" i="0" lang="en-US" sz="1300" u="none" cap="none" strike="noStrike">
                <a:solidFill>
                  <a:srgbClr val="FFFFFF"/>
                </a:solidFill>
                <a:latin typeface="Roboto Light"/>
                <a:ea typeface="Roboto Light"/>
                <a:cs typeface="Roboto Light"/>
                <a:sym typeface="Roboto Light"/>
              </a:rPr>
              <a:t>All open-source data utilized by our project is compliant with the Open Data Commons Attribution License (ODC-By) and the Open Database License (ODbL). Additionally, we subscribe to Financial Modeling Prep's API, paying $99 per month, ensuring all data retrieved is licensed appropriately for commercial use.</a:t>
            </a:r>
            <a:endParaRPr b="0" i="0" sz="1700" u="none" cap="none" strike="noStrike">
              <a:solidFill>
                <a:srgbClr val="FFFFFF"/>
              </a:solidFill>
              <a:latin typeface="Arial"/>
              <a:ea typeface="Arial"/>
              <a:cs typeface="Arial"/>
              <a:sym typeface="Arial"/>
            </a:endParaRPr>
          </a:p>
        </p:txBody>
      </p:sp>
      <p:sp>
        <p:nvSpPr>
          <p:cNvPr id="189" name="Google Shape;189;p10"/>
          <p:cNvSpPr txBox="1"/>
          <p:nvPr/>
        </p:nvSpPr>
        <p:spPr>
          <a:xfrm>
            <a:off x="2472025" y="1759725"/>
            <a:ext cx="7673700" cy="8697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600"/>
              <a:buFont typeface="Arial"/>
              <a:buNone/>
            </a:pPr>
            <a:r>
              <a:rPr b="1" i="0" lang="en-US" sz="1600" u="none" cap="none" strike="noStrike">
                <a:solidFill>
                  <a:srgbClr val="FFFFFF"/>
                </a:solidFill>
                <a:latin typeface="Roboto Condensed"/>
                <a:ea typeface="Roboto Condensed"/>
                <a:cs typeface="Roboto Condensed"/>
                <a:sym typeface="Roboto Condensed"/>
              </a:rPr>
              <a:t>Data Quality Dimensions</a:t>
            </a:r>
            <a:endParaRPr b="0" i="0" sz="1500" u="none" cap="none" strike="noStrike">
              <a:solidFill>
                <a:srgbClr val="FFFFFF"/>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300"/>
              <a:buFont typeface="Arial"/>
              <a:buNone/>
            </a:pPr>
            <a:r>
              <a:rPr b="0" i="0" lang="en-US" sz="1300" u="none" cap="none" strike="noStrike">
                <a:solidFill>
                  <a:srgbClr val="FFFFFF"/>
                </a:solidFill>
                <a:latin typeface="Roboto Light"/>
                <a:ea typeface="Roboto Light"/>
                <a:cs typeface="Roboto Light"/>
                <a:sym typeface="Roboto Light"/>
              </a:rPr>
              <a:t>We evaluate our data across multiple dimensions—accuracy, completeness, consistency, timeliness, and validity—to ensure it's suitable for making investment decisions.</a:t>
            </a:r>
            <a:endParaRPr b="0" i="0" sz="1700" u="none" cap="none" strike="noStrike">
              <a:solidFill>
                <a:srgbClr val="FFFFFF"/>
              </a:solidFill>
              <a:latin typeface="Arial"/>
              <a:ea typeface="Arial"/>
              <a:cs typeface="Arial"/>
              <a:sym typeface="Arial"/>
            </a:endParaRPr>
          </a:p>
        </p:txBody>
      </p:sp>
      <p:sp>
        <p:nvSpPr>
          <p:cNvPr id="190" name="Google Shape;190;p10"/>
          <p:cNvSpPr/>
          <p:nvPr/>
        </p:nvSpPr>
        <p:spPr>
          <a:xfrm>
            <a:off x="2133599" y="4201695"/>
            <a:ext cx="8382000" cy="1093200"/>
          </a:xfrm>
          <a:prstGeom prst="rect">
            <a:avLst/>
          </a:prstGeom>
          <a:solidFill>
            <a:srgbClr val="8E9AAF">
              <a:alpha val="29411"/>
            </a:srgbClr>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Helvetica Neue"/>
              <a:ea typeface="Helvetica Neue"/>
              <a:cs typeface="Helvetica Neue"/>
              <a:sym typeface="Helvetica Neue"/>
            </a:endParaRPr>
          </a:p>
        </p:txBody>
      </p:sp>
      <p:sp>
        <p:nvSpPr>
          <p:cNvPr id="191" name="Google Shape;191;p10"/>
          <p:cNvSpPr txBox="1"/>
          <p:nvPr/>
        </p:nvSpPr>
        <p:spPr>
          <a:xfrm>
            <a:off x="2472225" y="4302575"/>
            <a:ext cx="7673700" cy="8697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600"/>
              <a:buFont typeface="Arial"/>
              <a:buNone/>
            </a:pPr>
            <a:r>
              <a:rPr b="1" i="0" lang="en-US" sz="1600" u="none" cap="none" strike="noStrike">
                <a:solidFill>
                  <a:srgbClr val="FFFFFF"/>
                </a:solidFill>
                <a:latin typeface="Roboto Condensed"/>
                <a:ea typeface="Roboto Condensed"/>
                <a:cs typeface="Roboto Condensed"/>
                <a:sym typeface="Roboto Condensed"/>
              </a:rPr>
              <a:t>Creative Commons and Open Data</a:t>
            </a:r>
            <a:endParaRPr b="0" i="0" sz="1500" u="none" cap="none" strike="noStrike">
              <a:solidFill>
                <a:srgbClr val="FFFFFF"/>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300"/>
              <a:buFont typeface="Arial"/>
              <a:buNone/>
            </a:pPr>
            <a:r>
              <a:rPr b="0" i="0" lang="en-US" sz="1300" u="none" cap="none" strike="noStrike">
                <a:solidFill>
                  <a:srgbClr val="FFFFFF"/>
                </a:solidFill>
                <a:latin typeface="Roboto Light"/>
                <a:ea typeface="Roboto Light"/>
                <a:cs typeface="Roboto Light"/>
                <a:sym typeface="Roboto Light"/>
              </a:rPr>
              <a:t>We use Creative Commons licenses for datasets not covered by ODbL, specifically CC BY-SA and CC BY-ND, to promote data sharing and innovation while protecting creator rights.</a:t>
            </a:r>
            <a:endParaRPr b="0" i="0" sz="1700" u="none" cap="none" strike="noStrike">
              <a:solidFill>
                <a:srgbClr val="FFFFFF"/>
              </a:solidFill>
              <a:latin typeface="Arial"/>
              <a:ea typeface="Arial"/>
              <a:cs typeface="Arial"/>
              <a:sym typeface="Arial"/>
            </a:endParaRPr>
          </a:p>
        </p:txBody>
      </p:sp>
      <p:sp>
        <p:nvSpPr>
          <p:cNvPr id="192" name="Google Shape;192;p10"/>
          <p:cNvSpPr txBox="1"/>
          <p:nvPr/>
        </p:nvSpPr>
        <p:spPr>
          <a:xfrm>
            <a:off x="2472150" y="5500250"/>
            <a:ext cx="7673700" cy="8313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600"/>
              <a:buFont typeface="Arial"/>
              <a:buNone/>
            </a:pPr>
            <a:r>
              <a:rPr b="1" i="0" lang="en-US" sz="1600" u="none" cap="none" strike="noStrike">
                <a:solidFill>
                  <a:srgbClr val="FFFFFF"/>
                </a:solidFill>
                <a:latin typeface="Roboto Condensed"/>
                <a:ea typeface="Roboto Condensed"/>
                <a:cs typeface="Roboto Condensed"/>
                <a:sym typeface="Roboto Condensed"/>
              </a:rPr>
              <a:t>Intellectual Property and Rights</a:t>
            </a:r>
            <a:endParaRPr b="1" i="0" sz="1600" u="none" cap="none" strike="noStrike">
              <a:solidFill>
                <a:srgbClr val="FFFFFF"/>
              </a:solidFill>
              <a:latin typeface="Roboto Condensed"/>
              <a:ea typeface="Roboto Condensed"/>
              <a:cs typeface="Roboto Condensed"/>
              <a:sym typeface="Roboto Condensed"/>
            </a:endParaRPr>
          </a:p>
          <a:p>
            <a:pPr indent="0" lvl="0" marL="0" marR="0" rtl="0" algn="ctr">
              <a:lnSpc>
                <a:spcPct val="150000"/>
              </a:lnSpc>
              <a:spcBef>
                <a:spcPts val="0"/>
              </a:spcBef>
              <a:spcAft>
                <a:spcPts val="0"/>
              </a:spcAft>
              <a:buClr>
                <a:srgbClr val="000000"/>
              </a:buClr>
              <a:buSzPts val="1200"/>
              <a:buFont typeface="Arial"/>
              <a:buNone/>
            </a:pPr>
            <a:r>
              <a:rPr b="0" i="0" lang="en-US" sz="1200" u="none" cap="none" strike="noStrike">
                <a:solidFill>
                  <a:srgbClr val="FFFFFF"/>
                </a:solidFill>
                <a:latin typeface="Roboto Light"/>
                <a:ea typeface="Roboto Light"/>
                <a:cs typeface="Roboto Light"/>
                <a:sym typeface="Roboto Light"/>
              </a:rPr>
              <a:t>We ensure all proprietary data and technologies are protected under specific intellectual property laws and policies, safeguarding our innovations and the commercial interests of our clients.</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1"/>
          <p:cNvPicPr preferRelativeResize="0"/>
          <p:nvPr/>
        </p:nvPicPr>
        <p:blipFill rotWithShape="1">
          <a:blip r:embed="rId3">
            <a:alphaModFix/>
          </a:blip>
          <a:srcRect b="0" l="0" r="0" t="0"/>
          <a:stretch/>
        </p:blipFill>
        <p:spPr>
          <a:xfrm>
            <a:off x="915251" y="96142"/>
            <a:ext cx="11230248" cy="63170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nvSpPr>
        <p:spPr>
          <a:xfrm>
            <a:off x="5488461" y="3144202"/>
            <a:ext cx="1215076" cy="364202"/>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1" i="0" lang="en-US" sz="2000" u="none" cap="none" strike="noStrike">
                <a:solidFill>
                  <a:srgbClr val="F7F9FF"/>
                </a:solidFill>
                <a:latin typeface="Roboto Condensed"/>
                <a:ea typeface="Roboto Condensed"/>
                <a:cs typeface="Roboto Condensed"/>
                <a:sym typeface="Roboto Condensed"/>
              </a:rPr>
              <a:t>Thank You !</a:t>
            </a:r>
            <a:endParaRPr b="1" i="0" sz="2000" u="none" cap="none" strike="noStrike">
              <a:solidFill>
                <a:srgbClr val="F7F9FF"/>
              </a:solidFill>
              <a:latin typeface="Roboto Condensed"/>
              <a:ea typeface="Roboto Condensed"/>
              <a:cs typeface="Roboto Condensed"/>
              <a:sym typeface="Roboto Condensed"/>
            </a:endParaRPr>
          </a:p>
        </p:txBody>
      </p:sp>
      <p:grpSp>
        <p:nvGrpSpPr>
          <p:cNvPr id="203" name="Google Shape;203;p12"/>
          <p:cNvGrpSpPr/>
          <p:nvPr/>
        </p:nvGrpSpPr>
        <p:grpSpPr>
          <a:xfrm>
            <a:off x="11677650" y="3256915"/>
            <a:ext cx="38100" cy="344172"/>
            <a:chOff x="0" y="0"/>
            <a:chExt cx="76200" cy="688341"/>
          </a:xfrm>
        </p:grpSpPr>
        <p:sp>
          <p:nvSpPr>
            <p:cNvPr id="204" name="Google Shape;204;p12"/>
            <p:cNvSpPr/>
            <p:nvPr/>
          </p:nvSpPr>
          <p:spPr>
            <a:xfrm>
              <a:off x="0" y="0"/>
              <a:ext cx="76200" cy="76200"/>
            </a:xfrm>
            <a:prstGeom prst="ellipse">
              <a:avLst/>
            </a:prstGeom>
            <a:solidFill>
              <a:srgbClr val="F7F9FF"/>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7F9FF"/>
                </a:solidFill>
                <a:latin typeface="Helvetica Neue"/>
                <a:ea typeface="Helvetica Neue"/>
                <a:cs typeface="Helvetica Neue"/>
                <a:sym typeface="Helvetica Neue"/>
              </a:endParaRPr>
            </a:p>
          </p:txBody>
        </p:sp>
        <p:sp>
          <p:nvSpPr>
            <p:cNvPr id="205" name="Google Shape;205;p12"/>
            <p:cNvSpPr/>
            <p:nvPr/>
          </p:nvSpPr>
          <p:spPr>
            <a:xfrm>
              <a:off x="0" y="306070"/>
              <a:ext cx="76200" cy="76201"/>
            </a:xfrm>
            <a:prstGeom prst="ellipse">
              <a:avLst/>
            </a:prstGeom>
            <a:solidFill>
              <a:srgbClr val="F7F9FF"/>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7F9FF"/>
                </a:solidFill>
                <a:latin typeface="Helvetica Neue"/>
                <a:ea typeface="Helvetica Neue"/>
                <a:cs typeface="Helvetica Neue"/>
                <a:sym typeface="Helvetica Neue"/>
              </a:endParaRPr>
            </a:p>
          </p:txBody>
        </p:sp>
        <p:sp>
          <p:nvSpPr>
            <p:cNvPr id="206" name="Google Shape;206;p12"/>
            <p:cNvSpPr/>
            <p:nvPr/>
          </p:nvSpPr>
          <p:spPr>
            <a:xfrm>
              <a:off x="0" y="612140"/>
              <a:ext cx="76200" cy="76201"/>
            </a:xfrm>
            <a:prstGeom prst="ellipse">
              <a:avLst/>
            </a:prstGeom>
            <a:solidFill>
              <a:srgbClr val="F7F9FF"/>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7F9FF"/>
                </a:solidFill>
                <a:latin typeface="Helvetica Neue"/>
                <a:ea typeface="Helvetica Neue"/>
                <a:cs typeface="Helvetica Neue"/>
                <a:sym typeface="Helvetica Neue"/>
              </a:endParaRPr>
            </a:p>
          </p:txBody>
        </p:sp>
      </p:grpSp>
      <p:sp>
        <p:nvSpPr>
          <p:cNvPr id="207" name="Google Shape;207;p12"/>
          <p:cNvSpPr/>
          <p:nvPr/>
        </p:nvSpPr>
        <p:spPr>
          <a:xfrm>
            <a:off x="950180" y="2305051"/>
            <a:ext cx="11241820" cy="2286000"/>
          </a:xfrm>
          <a:prstGeom prst="rect">
            <a:avLst/>
          </a:prstGeom>
          <a:blipFill rotWithShape="1">
            <a:blip r:embed="rId3">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Helvetica Neue"/>
              <a:ea typeface="Helvetica Neue"/>
              <a:cs typeface="Helvetica Neue"/>
              <a:sym typeface="Helvetica Neue"/>
            </a:endParaRPr>
          </a:p>
        </p:txBody>
      </p:sp>
      <p:sp>
        <p:nvSpPr>
          <p:cNvPr id="208" name="Google Shape;208;p12"/>
          <p:cNvSpPr txBox="1"/>
          <p:nvPr/>
        </p:nvSpPr>
        <p:spPr>
          <a:xfrm>
            <a:off x="3598391" y="2834741"/>
            <a:ext cx="5431048" cy="1456489"/>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400"/>
              <a:buFont typeface="Arial"/>
              <a:buNone/>
            </a:pPr>
            <a:r>
              <a:rPr b="1" i="0" lang="en-US" sz="4400" u="none" cap="none" strike="noStrike">
                <a:solidFill>
                  <a:srgbClr val="F7F9FF"/>
                </a:solidFill>
                <a:latin typeface="Roboto Condensed"/>
                <a:ea typeface="Roboto Condensed"/>
                <a:cs typeface="Roboto Condensed"/>
                <a:sym typeface="Roboto Condensed"/>
              </a:rPr>
              <a:t>Thank you!!’</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3200"/>
              <a:buFont typeface="Arial"/>
              <a:buNone/>
            </a:pPr>
            <a:r>
              <a:rPr b="1" i="0" lang="en-US" sz="3200" u="none" cap="none" strike="noStrike">
                <a:solidFill>
                  <a:srgbClr val="FFFFFF"/>
                </a:solidFill>
                <a:latin typeface="arial"/>
                <a:ea typeface="arial"/>
                <a:cs typeface="arial"/>
                <a:sym typeface="arial"/>
              </a:rPr>
              <a:t>＼ʕ •ᴥ•ʔ／</a:t>
            </a:r>
            <a:endParaRPr b="1" i="0" sz="4400" u="none" cap="none" strike="noStrike">
              <a:solidFill>
                <a:srgbClr val="FFFFFF"/>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2"/>
          <p:cNvSpPr txBox="1"/>
          <p:nvPr/>
        </p:nvSpPr>
        <p:spPr>
          <a:xfrm>
            <a:off x="6686022" y="2500400"/>
            <a:ext cx="4881900" cy="2097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4500"/>
              <a:buFont typeface="Arial"/>
              <a:buNone/>
            </a:pPr>
            <a:r>
              <a:rPr b="1" i="0" lang="en-US" sz="4500" u="none" cap="none" strike="noStrike">
                <a:solidFill>
                  <a:srgbClr val="F7F9FF"/>
                </a:solidFill>
                <a:latin typeface="Roboto Condensed"/>
                <a:ea typeface="Roboto Condensed"/>
                <a:cs typeface="Roboto Condensed"/>
                <a:sym typeface="Roboto Condensed"/>
              </a:rPr>
              <a:t>Stock Stock</a:t>
            </a:r>
            <a:r>
              <a:rPr b="1" i="0" lang="en-US" sz="3300" u="none" cap="none" strike="noStrike">
                <a:solidFill>
                  <a:srgbClr val="F7F9FF"/>
                </a:solidFill>
                <a:latin typeface="Roboto Condensed"/>
                <a:ea typeface="Roboto Condensed"/>
                <a:cs typeface="Roboto Condensed"/>
                <a:sym typeface="Roboto Condensed"/>
              </a:rPr>
              <a:t> </a:t>
            </a:r>
            <a:endParaRPr b="0" i="0" sz="17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3000"/>
              <a:buFont typeface="Arial"/>
              <a:buNone/>
            </a:pPr>
            <a:r>
              <a:rPr b="1" i="0" lang="en-US" sz="3000" u="none" cap="none" strike="noStrike">
                <a:solidFill>
                  <a:srgbClr val="CCCCCC"/>
                </a:solidFill>
                <a:latin typeface="Roboto Condensed"/>
                <a:ea typeface="Roboto Condensed"/>
                <a:cs typeface="Roboto Condensed"/>
                <a:sym typeface="Roboto Condensed"/>
              </a:rPr>
              <a:t>Coz sometimes two stocks are better than one</a:t>
            </a:r>
            <a:endParaRPr b="0" i="0" sz="1400" u="none" cap="none" strike="noStrike">
              <a:solidFill>
                <a:srgbClr val="000000"/>
              </a:solidFill>
              <a:latin typeface="Arial"/>
              <a:ea typeface="Arial"/>
              <a:cs typeface="Arial"/>
              <a:sym typeface="Arial"/>
            </a:endParaRPr>
          </a:p>
        </p:txBody>
      </p:sp>
      <p:sp>
        <p:nvSpPr>
          <p:cNvPr id="31" name="Google Shape;31;p2"/>
          <p:cNvSpPr txBox="1"/>
          <p:nvPr/>
        </p:nvSpPr>
        <p:spPr>
          <a:xfrm>
            <a:off x="9888922" y="5932710"/>
            <a:ext cx="2116520"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C8CBD1"/>
                </a:solidFill>
                <a:latin typeface="Roboto Light"/>
                <a:ea typeface="Roboto Light"/>
                <a:cs typeface="Roboto Light"/>
                <a:sym typeface="Roboto Light"/>
              </a:rPr>
              <a:t> </a:t>
            </a:r>
            <a:r>
              <a:rPr b="0" i="0" lang="en-US" sz="1200" u="none" cap="none" strike="noStrike">
                <a:solidFill>
                  <a:srgbClr val="C8CBD1"/>
                </a:solidFill>
                <a:latin typeface="Roboto Light"/>
                <a:ea typeface="Roboto Light"/>
                <a:cs typeface="Roboto Light"/>
                <a:sym typeface="Roboto Light"/>
              </a:rPr>
              <a:t>Benjamin Tan, Nien-Ting Lee</a:t>
            </a:r>
            <a:r>
              <a:rPr b="0" i="0" lang="en-US" sz="1050" u="none" cap="none" strike="noStrike">
                <a:solidFill>
                  <a:srgbClr val="C8CBD1"/>
                </a:solidFill>
                <a:latin typeface="Roboto Light"/>
                <a:ea typeface="Roboto Light"/>
                <a:cs typeface="Roboto Light"/>
                <a:sym typeface="Roboto Light"/>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C8CBD1"/>
                </a:solidFill>
                <a:latin typeface="Roboto Light"/>
                <a:ea typeface="Roboto Light"/>
                <a:cs typeface="Roboto Light"/>
                <a:sym typeface="Roboto Light"/>
              </a:rPr>
              <a:t> Shashvat Joshi, Siyuan Zhu,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C8CBD1"/>
                </a:solidFill>
                <a:latin typeface="Roboto Light"/>
                <a:ea typeface="Roboto Light"/>
                <a:cs typeface="Roboto Light"/>
                <a:sym typeface="Roboto Light"/>
              </a:rPr>
              <a:t> Wenxuan Wu, Zhiying LI</a:t>
            </a:r>
            <a:endParaRPr b="0" i="0" sz="1200" u="none" cap="none" strike="noStrike">
              <a:solidFill>
                <a:srgbClr val="C8CBD1"/>
              </a:solidFill>
              <a:latin typeface="Roboto Light"/>
              <a:ea typeface="Roboto Light"/>
              <a:cs typeface="Roboto Light"/>
              <a:sym typeface="Roboto Light"/>
            </a:endParaRPr>
          </a:p>
        </p:txBody>
      </p:sp>
      <p:sp>
        <p:nvSpPr>
          <p:cNvPr id="32" name="Google Shape;32;p2"/>
          <p:cNvSpPr txBox="1"/>
          <p:nvPr/>
        </p:nvSpPr>
        <p:spPr>
          <a:xfrm>
            <a:off x="10488114" y="5618771"/>
            <a:ext cx="91813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Roboto Light"/>
                <a:ea typeface="Roboto Light"/>
                <a:cs typeface="Roboto Light"/>
                <a:sym typeface="Roboto Light"/>
              </a:rPr>
              <a:t>Our Team</a:t>
            </a:r>
            <a:endParaRPr b="0" i="0" sz="1400" u="none" cap="none" strike="noStrike">
              <a:solidFill>
                <a:srgbClr val="000000"/>
              </a:solidFill>
              <a:latin typeface="Arial"/>
              <a:ea typeface="Arial"/>
              <a:cs typeface="Arial"/>
              <a:sym typeface="Arial"/>
            </a:endParaRPr>
          </a:p>
        </p:txBody>
      </p:sp>
      <p:pic>
        <p:nvPicPr>
          <p:cNvPr id="33" name="Google Shape;33;p2"/>
          <p:cNvPicPr preferRelativeResize="0"/>
          <p:nvPr/>
        </p:nvPicPr>
        <p:blipFill rotWithShape="1">
          <a:blip r:embed="rId3">
            <a:alphaModFix amt="90000"/>
          </a:blip>
          <a:srcRect b="0" l="0" r="0" t="0"/>
          <a:stretch/>
        </p:blipFill>
        <p:spPr>
          <a:xfrm>
            <a:off x="1303900" y="272975"/>
            <a:ext cx="4680925" cy="6295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3"/>
          <p:cNvSpPr txBox="1"/>
          <p:nvPr/>
        </p:nvSpPr>
        <p:spPr>
          <a:xfrm>
            <a:off x="2561254" y="1747825"/>
            <a:ext cx="8607000" cy="168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FFFFFF"/>
                </a:solidFill>
                <a:latin typeface="Roboto Condensed"/>
                <a:ea typeface="Roboto Condensed"/>
                <a:cs typeface="Roboto Condensed"/>
                <a:sym typeface="Roboto Condensed"/>
              </a:rPr>
              <a:t>Background</a:t>
            </a:r>
            <a:endParaRPr b="1" i="0" sz="1800" u="none" cap="none" strike="noStrike">
              <a:solidFill>
                <a:srgbClr val="FFFFFF"/>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500"/>
              <a:buFont typeface="Arial"/>
              <a:buNone/>
            </a:pPr>
            <a:r>
              <a:rPr b="0" i="0" lang="en-US" sz="1500" u="none" cap="none" strike="noStrike">
                <a:solidFill>
                  <a:srgbClr val="FFFFFF"/>
                </a:solidFill>
                <a:latin typeface="Roboto Light"/>
                <a:ea typeface="Roboto Light"/>
                <a:cs typeface="Roboto Light"/>
                <a:sym typeface="Roboto Light"/>
              </a:rPr>
              <a:t>In today’s digital age, Big Data has revolutionized the way financial markets operate, enabling precise market trend analysis, risk management, and investment decision-making. Our project, “Stock Stock”, harnesses this power to develop a cutting-edge financial analysis system that leverages vast data to provide deep market insights.</a:t>
            </a:r>
            <a:endParaRPr b="0" i="0" sz="1500" u="none" cap="none" strike="noStrike">
              <a:solidFill>
                <a:srgbClr val="FFFFFF"/>
              </a:solidFill>
              <a:latin typeface="Arial"/>
              <a:ea typeface="Arial"/>
              <a:cs typeface="Arial"/>
              <a:sym typeface="Arial"/>
            </a:endParaRPr>
          </a:p>
        </p:txBody>
      </p:sp>
      <p:grpSp>
        <p:nvGrpSpPr>
          <p:cNvPr id="39" name="Google Shape;39;p3"/>
          <p:cNvGrpSpPr/>
          <p:nvPr/>
        </p:nvGrpSpPr>
        <p:grpSpPr>
          <a:xfrm>
            <a:off x="1142983" y="1747834"/>
            <a:ext cx="874557" cy="508050"/>
            <a:chOff x="0" y="0"/>
            <a:chExt cx="1016100" cy="1016100"/>
          </a:xfrm>
        </p:grpSpPr>
        <p:sp>
          <p:nvSpPr>
            <p:cNvPr id="40" name="Google Shape;40;p3"/>
            <p:cNvSpPr/>
            <p:nvPr/>
          </p:nvSpPr>
          <p:spPr>
            <a:xfrm>
              <a:off x="0" y="0"/>
              <a:ext cx="1016100" cy="1016100"/>
            </a:xfrm>
            <a:prstGeom prst="roundRect">
              <a:avLst>
                <a:gd fmla="val 12500" name="adj"/>
              </a:avLst>
            </a:prstGeom>
            <a:solidFill>
              <a:srgbClr val="F7F9FF">
                <a:alpha val="4313"/>
              </a:srgbClr>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Helvetica Neue"/>
                <a:ea typeface="Helvetica Neue"/>
                <a:cs typeface="Helvetica Neue"/>
                <a:sym typeface="Helvetica Neue"/>
              </a:endParaRPr>
            </a:p>
          </p:txBody>
        </p:sp>
        <p:sp>
          <p:nvSpPr>
            <p:cNvPr id="41" name="Google Shape;41;p3"/>
            <p:cNvSpPr txBox="1"/>
            <p:nvPr/>
          </p:nvSpPr>
          <p:spPr>
            <a:xfrm>
              <a:off x="316723" y="234848"/>
              <a:ext cx="391200" cy="461700"/>
            </a:xfrm>
            <a:prstGeom prst="rect">
              <a:avLst/>
            </a:prstGeom>
            <a:noFill/>
            <a:ln>
              <a:noFill/>
            </a:ln>
          </p:spPr>
          <p:txBody>
            <a:bodyPr anchorCtr="0" anchor="ctr" bIns="0" lIns="0" spcFirstLastPara="1" rIns="0" wrap="square" tIns="0">
              <a:spAutoFit/>
            </a:bodyPr>
            <a:lstStyle/>
            <a:p>
              <a:pPr indent="0" lvl="0" marL="0" marR="0" rtl="0" algn="ctr">
                <a:lnSpc>
                  <a:spcPct val="13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01</a:t>
              </a:r>
              <a:endParaRPr b="0" i="0" sz="1400" u="none" cap="none" strike="noStrike">
                <a:solidFill>
                  <a:srgbClr val="000000"/>
                </a:solidFill>
                <a:latin typeface="Arial"/>
                <a:ea typeface="Arial"/>
                <a:cs typeface="Arial"/>
                <a:sym typeface="Arial"/>
              </a:endParaRPr>
            </a:p>
          </p:txBody>
        </p:sp>
      </p:grpSp>
      <p:grpSp>
        <p:nvGrpSpPr>
          <p:cNvPr id="42" name="Google Shape;42;p3"/>
          <p:cNvGrpSpPr/>
          <p:nvPr/>
        </p:nvGrpSpPr>
        <p:grpSpPr>
          <a:xfrm>
            <a:off x="1143053" y="4182392"/>
            <a:ext cx="874557" cy="508050"/>
            <a:chOff x="0" y="0"/>
            <a:chExt cx="1016100" cy="1016100"/>
          </a:xfrm>
        </p:grpSpPr>
        <p:sp>
          <p:nvSpPr>
            <p:cNvPr id="43" name="Google Shape;43;p3"/>
            <p:cNvSpPr/>
            <p:nvPr/>
          </p:nvSpPr>
          <p:spPr>
            <a:xfrm>
              <a:off x="0" y="0"/>
              <a:ext cx="1016100" cy="1016100"/>
            </a:xfrm>
            <a:prstGeom prst="roundRect">
              <a:avLst>
                <a:gd fmla="val 12500" name="adj"/>
              </a:avLst>
            </a:prstGeom>
            <a:solidFill>
              <a:srgbClr val="F7F9FF">
                <a:alpha val="4313"/>
              </a:srgbClr>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Helvetica Neue"/>
                <a:ea typeface="Helvetica Neue"/>
                <a:cs typeface="Helvetica Neue"/>
                <a:sym typeface="Helvetica Neue"/>
              </a:endParaRPr>
            </a:p>
          </p:txBody>
        </p:sp>
        <p:sp>
          <p:nvSpPr>
            <p:cNvPr id="44" name="Google Shape;44;p3"/>
            <p:cNvSpPr txBox="1"/>
            <p:nvPr/>
          </p:nvSpPr>
          <p:spPr>
            <a:xfrm>
              <a:off x="312435" y="234848"/>
              <a:ext cx="391200" cy="461700"/>
            </a:xfrm>
            <a:prstGeom prst="rect">
              <a:avLst/>
            </a:prstGeom>
            <a:noFill/>
            <a:ln>
              <a:noFill/>
            </a:ln>
          </p:spPr>
          <p:txBody>
            <a:bodyPr anchorCtr="0" anchor="ctr" bIns="0" lIns="0" spcFirstLastPara="1" rIns="0" wrap="square" tIns="0">
              <a:spAutoFit/>
            </a:bodyPr>
            <a:lstStyle/>
            <a:p>
              <a:pPr indent="0" lvl="0" marL="0" marR="0" rtl="0" algn="ctr">
                <a:lnSpc>
                  <a:spcPct val="13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02</a:t>
              </a:r>
              <a:endParaRPr b="0" i="0" sz="1400" u="none" cap="none" strike="noStrike">
                <a:solidFill>
                  <a:srgbClr val="000000"/>
                </a:solidFill>
                <a:latin typeface="Arial"/>
                <a:ea typeface="Arial"/>
                <a:cs typeface="Arial"/>
                <a:sym typeface="Arial"/>
              </a:endParaRPr>
            </a:p>
          </p:txBody>
        </p:sp>
      </p:grpSp>
      <p:sp>
        <p:nvSpPr>
          <p:cNvPr id="45" name="Google Shape;45;p3"/>
          <p:cNvSpPr txBox="1"/>
          <p:nvPr/>
        </p:nvSpPr>
        <p:spPr>
          <a:xfrm>
            <a:off x="2561241" y="4106200"/>
            <a:ext cx="8607000" cy="1339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FFFFFF"/>
                </a:solidFill>
                <a:latin typeface="Roboto Condensed"/>
                <a:ea typeface="Roboto Condensed"/>
                <a:cs typeface="Roboto Condensed"/>
                <a:sym typeface="Roboto Condensed"/>
              </a:rPr>
              <a:t>Definition of Analytics problem</a:t>
            </a:r>
            <a:endParaRPr b="1" i="0" sz="1800" u="none" cap="none" strike="noStrike">
              <a:solidFill>
                <a:srgbClr val="FFFFFF"/>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500"/>
              <a:buFont typeface="Arial"/>
              <a:buNone/>
            </a:pPr>
            <a:r>
              <a:rPr b="0" i="0" lang="en-US" sz="1500" u="none" cap="none" strike="noStrike">
                <a:solidFill>
                  <a:srgbClr val="FFFFFF"/>
                </a:solidFill>
                <a:latin typeface="Roboto Light"/>
                <a:ea typeface="Roboto Light"/>
                <a:cs typeface="Roboto Light"/>
                <a:sym typeface="Roboto Light"/>
              </a:rPr>
              <a:t>Traditional analytics tools often struggle to handle and interpret the diverse data types found in finance. Our goal is to seamlessly integrate and analyze both structured and unstructured data to offer valuable stock insights.</a:t>
            </a:r>
            <a:endParaRPr b="0" i="0" sz="1900" u="none" cap="none" strike="noStrike">
              <a:solidFill>
                <a:srgbClr val="FFFFFF"/>
              </a:solidFill>
              <a:latin typeface="Arial"/>
              <a:ea typeface="Arial"/>
              <a:cs typeface="Arial"/>
              <a:sym typeface="Arial"/>
            </a:endParaRPr>
          </a:p>
        </p:txBody>
      </p:sp>
      <p:sp>
        <p:nvSpPr>
          <p:cNvPr id="46" name="Google Shape;46;p3"/>
          <p:cNvSpPr txBox="1"/>
          <p:nvPr/>
        </p:nvSpPr>
        <p:spPr>
          <a:xfrm>
            <a:off x="4078951" y="767050"/>
            <a:ext cx="4034100" cy="307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1" i="0" lang="en-US" sz="2000" u="none" cap="none" strike="noStrike">
                <a:solidFill>
                  <a:srgbClr val="F7F9FF"/>
                </a:solidFill>
                <a:latin typeface="Roboto Condensed"/>
                <a:ea typeface="Roboto Condensed"/>
                <a:cs typeface="Roboto Condensed"/>
                <a:sym typeface="Roboto Condensed"/>
              </a:rPr>
              <a:t>Introduction &amp; Background</a:t>
            </a:r>
            <a:endParaRPr b="1" i="0" sz="2000" u="none" cap="none" strike="noStrike">
              <a:solidFill>
                <a:srgbClr val="F7F9F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4"/>
          <p:cNvSpPr txBox="1"/>
          <p:nvPr/>
        </p:nvSpPr>
        <p:spPr>
          <a:xfrm>
            <a:off x="4078951" y="811875"/>
            <a:ext cx="4034100" cy="307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1" i="0" lang="en-US" sz="2000" u="none" cap="none" strike="noStrike">
                <a:solidFill>
                  <a:srgbClr val="F7F9FF"/>
                </a:solidFill>
                <a:latin typeface="Roboto Condensed"/>
                <a:ea typeface="Roboto Condensed"/>
                <a:cs typeface="Roboto Condensed"/>
                <a:sym typeface="Roboto Condensed"/>
              </a:rPr>
              <a:t>Data Sources &amp; Procurement</a:t>
            </a:r>
            <a:endParaRPr b="1" i="0" sz="2000" u="none" cap="none" strike="noStrike">
              <a:solidFill>
                <a:srgbClr val="F7F9FF"/>
              </a:solidFill>
              <a:latin typeface="Roboto Condensed"/>
              <a:ea typeface="Roboto Condensed"/>
              <a:cs typeface="Roboto Condensed"/>
              <a:sym typeface="Roboto Condensed"/>
            </a:endParaRPr>
          </a:p>
        </p:txBody>
      </p:sp>
      <p:grpSp>
        <p:nvGrpSpPr>
          <p:cNvPr id="52" name="Google Shape;52;p4"/>
          <p:cNvGrpSpPr/>
          <p:nvPr/>
        </p:nvGrpSpPr>
        <p:grpSpPr>
          <a:xfrm>
            <a:off x="1142983" y="1900234"/>
            <a:ext cx="874557" cy="508050"/>
            <a:chOff x="0" y="0"/>
            <a:chExt cx="1016100" cy="1016100"/>
          </a:xfrm>
        </p:grpSpPr>
        <p:sp>
          <p:nvSpPr>
            <p:cNvPr id="53" name="Google Shape;53;p4"/>
            <p:cNvSpPr/>
            <p:nvPr/>
          </p:nvSpPr>
          <p:spPr>
            <a:xfrm>
              <a:off x="0" y="0"/>
              <a:ext cx="1016100" cy="1016100"/>
            </a:xfrm>
            <a:prstGeom prst="roundRect">
              <a:avLst>
                <a:gd fmla="val 12500" name="adj"/>
              </a:avLst>
            </a:prstGeom>
            <a:solidFill>
              <a:srgbClr val="F7F9FF">
                <a:alpha val="4705"/>
              </a:srgbClr>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Helvetica Neue"/>
                <a:ea typeface="Helvetica Neue"/>
                <a:cs typeface="Helvetica Neue"/>
                <a:sym typeface="Helvetica Neue"/>
              </a:endParaRPr>
            </a:p>
          </p:txBody>
        </p:sp>
        <p:sp>
          <p:nvSpPr>
            <p:cNvPr id="54" name="Google Shape;54;p4"/>
            <p:cNvSpPr txBox="1"/>
            <p:nvPr/>
          </p:nvSpPr>
          <p:spPr>
            <a:xfrm>
              <a:off x="316723" y="234848"/>
              <a:ext cx="391200" cy="461700"/>
            </a:xfrm>
            <a:prstGeom prst="rect">
              <a:avLst/>
            </a:prstGeom>
            <a:noFill/>
            <a:ln>
              <a:noFill/>
            </a:ln>
          </p:spPr>
          <p:txBody>
            <a:bodyPr anchorCtr="0" anchor="ctr" bIns="0" lIns="0" spcFirstLastPara="1" rIns="0" wrap="square" tIns="0">
              <a:spAutoFit/>
            </a:bodyPr>
            <a:lstStyle/>
            <a:p>
              <a:pPr indent="0" lvl="0" marL="0" marR="0" rtl="0" algn="ctr">
                <a:lnSpc>
                  <a:spcPct val="13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01</a:t>
              </a:r>
              <a:endParaRPr b="0" i="0" sz="1400" u="none" cap="none" strike="noStrike">
                <a:solidFill>
                  <a:srgbClr val="000000"/>
                </a:solidFill>
                <a:latin typeface="Arial"/>
                <a:ea typeface="Arial"/>
                <a:cs typeface="Arial"/>
                <a:sym typeface="Arial"/>
              </a:endParaRPr>
            </a:p>
          </p:txBody>
        </p:sp>
      </p:grpSp>
      <p:sp>
        <p:nvSpPr>
          <p:cNvPr id="55" name="Google Shape;55;p4"/>
          <p:cNvSpPr/>
          <p:nvPr/>
        </p:nvSpPr>
        <p:spPr>
          <a:xfrm>
            <a:off x="1142991" y="3622442"/>
            <a:ext cx="874557" cy="508050"/>
          </a:xfrm>
          <a:prstGeom prst="roundRect">
            <a:avLst>
              <a:gd fmla="val 12500" name="adj"/>
            </a:avLst>
          </a:prstGeom>
          <a:solidFill>
            <a:srgbClr val="F7F9FF">
              <a:alpha val="4705"/>
            </a:srgbClr>
          </a:solid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Helvetica Neue"/>
              <a:ea typeface="Helvetica Neue"/>
              <a:cs typeface="Helvetica Neue"/>
              <a:sym typeface="Helvetica Neue"/>
            </a:endParaRPr>
          </a:p>
        </p:txBody>
      </p:sp>
      <p:sp>
        <p:nvSpPr>
          <p:cNvPr id="56" name="Google Shape;56;p4"/>
          <p:cNvSpPr txBox="1"/>
          <p:nvPr/>
        </p:nvSpPr>
        <p:spPr>
          <a:xfrm>
            <a:off x="1411903" y="3679816"/>
            <a:ext cx="336600" cy="231000"/>
          </a:xfrm>
          <a:prstGeom prst="rect">
            <a:avLst/>
          </a:prstGeom>
          <a:noFill/>
          <a:ln>
            <a:noFill/>
          </a:ln>
        </p:spPr>
        <p:txBody>
          <a:bodyPr anchorCtr="0" anchor="ctr" bIns="0" lIns="0" spcFirstLastPara="1" rIns="0" wrap="square" tIns="0">
            <a:spAutoFit/>
          </a:bodyPr>
          <a:lstStyle/>
          <a:p>
            <a:pPr indent="0" lvl="0" marL="0" marR="0" rtl="0" algn="ctr">
              <a:lnSpc>
                <a:spcPct val="13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02</a:t>
            </a:r>
            <a:endParaRPr b="0" i="0" sz="1400" u="none" cap="none" strike="noStrike">
              <a:solidFill>
                <a:srgbClr val="000000"/>
              </a:solidFill>
              <a:latin typeface="Arial"/>
              <a:ea typeface="Arial"/>
              <a:cs typeface="Arial"/>
              <a:sym typeface="Arial"/>
            </a:endParaRPr>
          </a:p>
        </p:txBody>
      </p:sp>
      <p:sp>
        <p:nvSpPr>
          <p:cNvPr id="57" name="Google Shape;57;p4"/>
          <p:cNvSpPr txBox="1"/>
          <p:nvPr/>
        </p:nvSpPr>
        <p:spPr>
          <a:xfrm>
            <a:off x="2561241" y="3546250"/>
            <a:ext cx="8607000" cy="2247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FFFFFF"/>
                </a:solidFill>
                <a:latin typeface="Roboto Condensed"/>
                <a:ea typeface="Roboto Condensed"/>
                <a:cs typeface="Roboto Condensed"/>
                <a:sym typeface="Roboto Condensed"/>
              </a:rPr>
              <a:t>Data Description</a:t>
            </a:r>
            <a:endParaRPr b="1" i="0" sz="1800" u="none" cap="none" strike="noStrike">
              <a:solidFill>
                <a:srgbClr val="FFFFFF"/>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FFFFFF"/>
                </a:solidFill>
                <a:latin typeface="Roboto Light"/>
                <a:ea typeface="Roboto Light"/>
                <a:cs typeface="Roboto Light"/>
                <a:sym typeface="Roboto Light"/>
              </a:rPr>
              <a:t>There are 2 types of data in our database: structured  and unstructured data. The unstructured data is primarily the earning call script data. The structured data are stored in the Postgre database holding diverse financial information, including cashflow_statement, symbol_list, historical_price, revenue_product_segment, income_statement, balance_sheet, insider_trading_statistic, revenue_geo_segment, company_profiles, financial_ratios, and insider_trading. Each table is interconnected and designed to capture a specific subset of data, from company financials and stock prices to insider transactions and revenue segmentation.</a:t>
            </a:r>
            <a:endParaRPr b="0" i="0" sz="1800" u="none" cap="none" strike="noStrike">
              <a:solidFill>
                <a:srgbClr val="FFFFFF"/>
              </a:solidFill>
              <a:latin typeface="Arial"/>
              <a:ea typeface="Arial"/>
              <a:cs typeface="Arial"/>
              <a:sym typeface="Arial"/>
            </a:endParaRPr>
          </a:p>
        </p:txBody>
      </p:sp>
      <p:sp>
        <p:nvSpPr>
          <p:cNvPr id="58" name="Google Shape;58;p4"/>
          <p:cNvSpPr txBox="1"/>
          <p:nvPr/>
        </p:nvSpPr>
        <p:spPr>
          <a:xfrm>
            <a:off x="2561254" y="1900225"/>
            <a:ext cx="8607000" cy="954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FFFFFF"/>
                </a:solidFill>
                <a:latin typeface="Roboto Condensed"/>
                <a:ea typeface="Roboto Condensed"/>
                <a:cs typeface="Roboto Condensed"/>
                <a:sym typeface="Roboto Condensed"/>
              </a:rPr>
              <a:t>Data Approach</a:t>
            </a:r>
            <a:endParaRPr b="1" i="0" sz="1800" u="none" cap="none" strike="noStrike">
              <a:solidFill>
                <a:srgbClr val="FFFFFF"/>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FFFFFF"/>
                </a:solidFill>
                <a:latin typeface="Roboto Light"/>
                <a:ea typeface="Roboto Light"/>
                <a:cs typeface="Roboto Light"/>
                <a:sym typeface="Roboto Light"/>
              </a:rPr>
              <a:t>The data for each stock are acquired from written a Python script from the website Financial Modelling Prep API (</a:t>
            </a:r>
            <a:r>
              <a:rPr b="0" i="0" lang="en-US" sz="1400" u="sng" cap="none" strike="noStrike">
                <a:solidFill>
                  <a:srgbClr val="FFFFFF"/>
                </a:solidFill>
                <a:latin typeface="Roboto Light"/>
                <a:ea typeface="Roboto Light"/>
                <a:cs typeface="Roboto Light"/>
                <a:sym typeface="Roboto Light"/>
                <a:hlinkClick r:id="rId3">
                  <a:extLst>
                    <a:ext uri="{A12FA001-AC4F-418D-AE19-62706E023703}">
                      <ahyp:hlinkClr val="tx"/>
                    </a:ext>
                  </a:extLst>
                </a:hlinkClick>
              </a:rPr>
              <a:t>https://site.financialmodelingprep.com/</a:t>
            </a:r>
            <a:r>
              <a:rPr b="0" i="0" lang="en-US" sz="1400" u="none" cap="none" strike="noStrike">
                <a:solidFill>
                  <a:srgbClr val="FFFFFF"/>
                </a:solidFill>
                <a:latin typeface="Roboto Light"/>
                <a:ea typeface="Roboto Light"/>
                <a:cs typeface="Roboto Light"/>
                <a:sym typeface="Roboto Light"/>
              </a:rPr>
              <a:t>). However, the latest stock data is updated on 2024/3/12.</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5"/>
          <p:cNvSpPr txBox="1"/>
          <p:nvPr/>
        </p:nvSpPr>
        <p:spPr>
          <a:xfrm>
            <a:off x="2089475" y="4888950"/>
            <a:ext cx="3689700" cy="531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01. Structured Data using PostgreSQL and flask</a:t>
            </a:r>
            <a:endParaRPr b="1" i="0" sz="1500" u="none" cap="none" strike="noStrike">
              <a:solidFill>
                <a:srgbClr val="F7F9FF"/>
              </a:solidFill>
              <a:latin typeface="Roboto Condensed"/>
              <a:ea typeface="Roboto Condensed"/>
              <a:cs typeface="Roboto Condensed"/>
              <a:sym typeface="Roboto Condensed"/>
            </a:endParaRPr>
          </a:p>
          <a:p>
            <a:pPr indent="0" lvl="0" marL="0" marR="0" rtl="0" algn="ctr">
              <a:lnSpc>
                <a:spcPct val="13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(historical prices, financial ratios data…)</a:t>
            </a:r>
            <a:endParaRPr b="1" i="0" sz="1500" u="none" cap="none" strike="noStrike">
              <a:solidFill>
                <a:srgbClr val="F7F9FF"/>
              </a:solidFill>
              <a:latin typeface="Roboto Condensed"/>
              <a:ea typeface="Roboto Condensed"/>
              <a:cs typeface="Roboto Condensed"/>
              <a:sym typeface="Roboto Condensed"/>
            </a:endParaRPr>
          </a:p>
        </p:txBody>
      </p:sp>
      <p:sp>
        <p:nvSpPr>
          <p:cNvPr id="64" name="Google Shape;64;p5"/>
          <p:cNvSpPr txBox="1"/>
          <p:nvPr/>
        </p:nvSpPr>
        <p:spPr>
          <a:xfrm>
            <a:off x="1903350" y="5615975"/>
            <a:ext cx="4201200" cy="846600"/>
          </a:xfrm>
          <a:prstGeom prst="rect">
            <a:avLst/>
          </a:prstGeom>
          <a:noFill/>
          <a:ln>
            <a:noFill/>
          </a:ln>
        </p:spPr>
        <p:txBody>
          <a:bodyPr anchorCtr="0" anchor="t" bIns="0" lIns="0" spcFirstLastPara="1" rIns="0" wrap="square" tIns="0">
            <a:spAutoFit/>
          </a:bodyPr>
          <a:lstStyle/>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Since one of our goals is to create dashboards about  historical stock price trends and financial situations, we use Python to extract and transform the data, and then store related structured data with star schema into postgreSQL.</a:t>
            </a:r>
            <a:endParaRPr b="0" i="0" sz="1000" u="none" cap="none" strike="noStrike">
              <a:solidFill>
                <a:srgbClr val="FFFFFF"/>
              </a:solidFill>
              <a:latin typeface="Roboto Light"/>
              <a:ea typeface="Roboto Light"/>
              <a:cs typeface="Roboto Light"/>
              <a:sym typeface="Roboto Light"/>
            </a:endParaRPr>
          </a:p>
        </p:txBody>
      </p:sp>
      <p:sp>
        <p:nvSpPr>
          <p:cNvPr id="65" name="Google Shape;65;p5"/>
          <p:cNvSpPr txBox="1"/>
          <p:nvPr/>
        </p:nvSpPr>
        <p:spPr>
          <a:xfrm>
            <a:off x="7192834" y="4867826"/>
            <a:ext cx="3632400" cy="531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02. Unstructured data using MongoDB and LLM</a:t>
            </a:r>
            <a:endParaRPr b="1" i="0" sz="1500" u="none" cap="none" strike="noStrike">
              <a:solidFill>
                <a:srgbClr val="F7F9FF"/>
              </a:solidFill>
              <a:latin typeface="Roboto Condensed"/>
              <a:ea typeface="Roboto Condensed"/>
              <a:cs typeface="Roboto Condensed"/>
              <a:sym typeface="Roboto Condensed"/>
            </a:endParaRPr>
          </a:p>
          <a:p>
            <a:pPr indent="0" lvl="0" marL="0" marR="0" rtl="0" algn="ctr">
              <a:lnSpc>
                <a:spcPct val="13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(earnings call scripts data)</a:t>
            </a:r>
            <a:endParaRPr b="1" i="0" sz="1500" u="none" cap="none" strike="noStrike">
              <a:solidFill>
                <a:srgbClr val="F7F9FF"/>
              </a:solidFill>
              <a:latin typeface="Roboto Condensed"/>
              <a:ea typeface="Roboto Condensed"/>
              <a:cs typeface="Roboto Condensed"/>
              <a:sym typeface="Roboto Condensed"/>
            </a:endParaRPr>
          </a:p>
        </p:txBody>
      </p:sp>
      <p:sp>
        <p:nvSpPr>
          <p:cNvPr id="66" name="Google Shape;66;p5"/>
          <p:cNvSpPr txBox="1"/>
          <p:nvPr/>
        </p:nvSpPr>
        <p:spPr>
          <a:xfrm>
            <a:off x="6969575" y="5615975"/>
            <a:ext cx="4201200" cy="846600"/>
          </a:xfrm>
          <a:prstGeom prst="rect">
            <a:avLst/>
          </a:prstGeom>
          <a:noFill/>
          <a:ln>
            <a:noFill/>
          </a:ln>
        </p:spPr>
        <p:txBody>
          <a:bodyPr anchorCtr="0" anchor="t" bIns="0" lIns="0" spcFirstLastPara="1" rIns="0" wrap="square" tIns="0">
            <a:spAutoFit/>
          </a:bodyPr>
          <a:lstStyle/>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Since we also want to use sentiment analysis  to analyze the news about the stocks by large language model, we extract and load earnings call text data into mongoDB to make it more efficient and then use embedding model to transfer data into vectors.</a:t>
            </a:r>
            <a:endParaRPr b="0" i="0" sz="1000" u="none" cap="none" strike="noStrike">
              <a:solidFill>
                <a:srgbClr val="FFFFFF"/>
              </a:solidFill>
              <a:latin typeface="Roboto Light"/>
              <a:ea typeface="Roboto Light"/>
              <a:cs typeface="Roboto Light"/>
              <a:sym typeface="Roboto Light"/>
            </a:endParaRPr>
          </a:p>
        </p:txBody>
      </p:sp>
      <p:sp>
        <p:nvSpPr>
          <p:cNvPr id="67" name="Google Shape;67;p5"/>
          <p:cNvSpPr txBox="1"/>
          <p:nvPr/>
        </p:nvSpPr>
        <p:spPr>
          <a:xfrm>
            <a:off x="5424187" y="589901"/>
            <a:ext cx="2207400" cy="708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1" i="0" lang="en-US" sz="2000" u="none" cap="none" strike="noStrike">
                <a:solidFill>
                  <a:srgbClr val="F7F9FF"/>
                </a:solidFill>
                <a:latin typeface="Roboto Condensed"/>
                <a:ea typeface="Roboto Condensed"/>
                <a:cs typeface="Roboto Condensed"/>
                <a:sym typeface="Roboto Condensed"/>
              </a:rPr>
              <a:t>Database Design for </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2000"/>
              <a:buFont typeface="Arial"/>
              <a:buNone/>
            </a:pPr>
            <a:r>
              <a:rPr b="1" i="0" lang="en-US" sz="2000" u="none" cap="none" strike="noStrike">
                <a:solidFill>
                  <a:srgbClr val="F7F9FF"/>
                </a:solidFill>
                <a:latin typeface="Roboto Condensed"/>
                <a:ea typeface="Roboto Condensed"/>
                <a:cs typeface="Roboto Condensed"/>
                <a:sym typeface="Roboto Condensed"/>
              </a:rPr>
              <a:t>Hybrid ETL - ELT</a:t>
            </a:r>
            <a:endParaRPr b="1" i="0" sz="2000" u="none" cap="none" strike="noStrike">
              <a:solidFill>
                <a:srgbClr val="F7F9FF"/>
              </a:solidFill>
              <a:latin typeface="Roboto Condensed"/>
              <a:ea typeface="Roboto Condensed"/>
              <a:cs typeface="Roboto Condensed"/>
              <a:sym typeface="Roboto Condensed"/>
            </a:endParaRPr>
          </a:p>
        </p:txBody>
      </p:sp>
      <p:sp>
        <p:nvSpPr>
          <p:cNvPr id="68" name="Google Shape;68;p5"/>
          <p:cNvSpPr/>
          <p:nvPr/>
        </p:nvSpPr>
        <p:spPr>
          <a:xfrm>
            <a:off x="1623428" y="1729899"/>
            <a:ext cx="4572900" cy="2884500"/>
          </a:xfrm>
          <a:prstGeom prst="rect">
            <a:avLst/>
          </a:prstGeom>
          <a:blipFill rotWithShape="1">
            <a:blip r:embed="rId3">
              <a:alphaModFix/>
            </a:blip>
            <a:stretch>
              <a:fillRect b="0" l="0" r="0" t="0"/>
            </a:stretch>
          </a:blipFill>
          <a:ln cap="flat" cmpd="sng" w="12700">
            <a:solidFill>
              <a:schemeClr val="accent1"/>
            </a:solidFill>
            <a:prstDash val="solid"/>
            <a:miter lim="400000"/>
            <a:headEnd len="sm" w="sm" type="none"/>
            <a:tailEnd len="sm" w="sm" type="none"/>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Helvetica Neue"/>
              <a:ea typeface="Helvetica Neue"/>
              <a:cs typeface="Helvetica Neue"/>
              <a:sym typeface="Helvetica Neue"/>
            </a:endParaRPr>
          </a:p>
        </p:txBody>
      </p:sp>
      <p:sp>
        <p:nvSpPr>
          <p:cNvPr id="69" name="Google Shape;69;p5"/>
          <p:cNvSpPr/>
          <p:nvPr/>
        </p:nvSpPr>
        <p:spPr>
          <a:xfrm>
            <a:off x="6597791" y="1729899"/>
            <a:ext cx="4572900" cy="2884500"/>
          </a:xfrm>
          <a:prstGeom prst="rect">
            <a:avLst/>
          </a:prstGeom>
          <a:blipFill rotWithShape="1">
            <a:blip r:embed="rId4">
              <a:alphaModFix/>
            </a:blip>
            <a:stretch>
              <a:fillRect b="0" l="0" r="0" t="0"/>
            </a:stretch>
          </a:blipFill>
          <a:ln cap="flat" cmpd="sng" w="12700">
            <a:solidFill>
              <a:schemeClr val="accent1"/>
            </a:solidFill>
            <a:prstDash val="solid"/>
            <a:miter lim="400000"/>
            <a:headEnd len="sm" w="sm" type="none"/>
            <a:tailEnd len="sm" w="sm" type="none"/>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cxnSp>
        <p:nvCxnSpPr>
          <p:cNvPr id="74" name="Google Shape;74;p6"/>
          <p:cNvCxnSpPr/>
          <p:nvPr/>
        </p:nvCxnSpPr>
        <p:spPr>
          <a:xfrm flipH="1" rot="10800000">
            <a:off x="945059" y="0"/>
            <a:ext cx="1" cy="6858000"/>
          </a:xfrm>
          <a:prstGeom prst="straightConnector1">
            <a:avLst/>
          </a:prstGeom>
          <a:noFill/>
          <a:ln cap="flat" cmpd="sng" w="12700">
            <a:solidFill>
              <a:srgbClr val="F7F9FF">
                <a:alpha val="20000"/>
              </a:srgbClr>
            </a:solidFill>
            <a:prstDash val="solid"/>
            <a:miter lim="400000"/>
            <a:headEnd len="sm" w="sm" type="none"/>
            <a:tailEnd len="sm" w="sm" type="none"/>
          </a:ln>
        </p:spPr>
      </p:cxnSp>
      <p:sp>
        <p:nvSpPr>
          <p:cNvPr id="75" name="Google Shape;75;p6"/>
          <p:cNvSpPr txBox="1"/>
          <p:nvPr/>
        </p:nvSpPr>
        <p:spPr>
          <a:xfrm>
            <a:off x="10018347" y="5632361"/>
            <a:ext cx="1701949" cy="364202"/>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t/>
            </a:r>
            <a:endParaRPr b="1" i="0" sz="2000" u="none" cap="none" strike="noStrike">
              <a:solidFill>
                <a:srgbClr val="F7F9FF"/>
              </a:solidFill>
              <a:latin typeface="Roboto Condensed"/>
              <a:ea typeface="Roboto Condensed"/>
              <a:cs typeface="Roboto Condensed"/>
              <a:sym typeface="Roboto Condensed"/>
            </a:endParaRPr>
          </a:p>
        </p:txBody>
      </p:sp>
      <p:sp>
        <p:nvSpPr>
          <p:cNvPr id="76" name="Google Shape;76;p6"/>
          <p:cNvSpPr txBox="1"/>
          <p:nvPr/>
        </p:nvSpPr>
        <p:spPr>
          <a:xfrm>
            <a:off x="9367525" y="406925"/>
            <a:ext cx="2714100" cy="307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000"/>
              <a:buFont typeface="Arial"/>
              <a:buNone/>
            </a:pPr>
            <a:r>
              <a:rPr b="1" i="0" lang="en-US" sz="2000" u="none" cap="none" strike="noStrike">
                <a:solidFill>
                  <a:srgbClr val="F7F9FF"/>
                </a:solidFill>
                <a:latin typeface="Roboto Condensed"/>
                <a:ea typeface="Roboto Condensed"/>
                <a:cs typeface="Roboto Condensed"/>
                <a:sym typeface="Roboto Condensed"/>
              </a:rPr>
              <a:t>Data Extraction</a:t>
            </a:r>
            <a:r>
              <a:rPr b="0" i="0" lang="en-US" sz="1400" u="none" cap="none" strike="noStrike">
                <a:solidFill>
                  <a:srgbClr val="000000"/>
                </a:solidFill>
                <a:latin typeface="Arial"/>
                <a:ea typeface="Arial"/>
                <a:cs typeface="Arial"/>
                <a:sym typeface="Arial"/>
              </a:rPr>
              <a:t> </a:t>
            </a:r>
            <a:r>
              <a:rPr b="1" i="0" lang="en-US" sz="2000" u="none" cap="none" strike="noStrike">
                <a:solidFill>
                  <a:srgbClr val="F7F9FF"/>
                </a:solidFill>
                <a:latin typeface="Roboto Condensed"/>
                <a:ea typeface="Roboto Condensed"/>
                <a:cs typeface="Roboto Condensed"/>
                <a:sym typeface="Roboto Condensed"/>
              </a:rPr>
              <a:t>Pipeline</a:t>
            </a:r>
            <a:endParaRPr b="0" i="0" sz="1400" u="none" cap="none" strike="noStrike">
              <a:solidFill>
                <a:srgbClr val="000000"/>
              </a:solidFill>
              <a:latin typeface="Arial"/>
              <a:ea typeface="Arial"/>
              <a:cs typeface="Arial"/>
              <a:sym typeface="Arial"/>
            </a:endParaRPr>
          </a:p>
        </p:txBody>
      </p:sp>
      <p:sp>
        <p:nvSpPr>
          <p:cNvPr id="77" name="Google Shape;77;p6"/>
          <p:cNvSpPr txBox="1"/>
          <p:nvPr/>
        </p:nvSpPr>
        <p:spPr>
          <a:xfrm>
            <a:off x="9080425" y="1386075"/>
            <a:ext cx="2966400" cy="2001000"/>
          </a:xfrm>
          <a:prstGeom prst="rect">
            <a:avLst/>
          </a:prstGeom>
          <a:noFill/>
          <a:ln>
            <a:noFill/>
          </a:ln>
        </p:spPr>
        <p:txBody>
          <a:bodyPr anchorCtr="0" anchor="t" bIns="0" lIns="0" spcFirstLastPara="1" rIns="0" wrap="square" tIns="0">
            <a:spAutoFit/>
          </a:bodyPr>
          <a:lstStyle/>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extract structured data from our financial data resources</a:t>
            </a:r>
            <a:endParaRPr b="0" i="0" sz="1000" u="none" cap="none" strike="noStrike">
              <a:solidFill>
                <a:srgbClr val="FFFFFF"/>
              </a:solidFill>
              <a:latin typeface="Roboto Light"/>
              <a:ea typeface="Roboto Light"/>
              <a:cs typeface="Roboto Light"/>
              <a:sym typeface="Roboto Light"/>
            </a:endParaRPr>
          </a:p>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clean and transform the data by using Python</a:t>
            </a:r>
            <a:endParaRPr b="0" i="0" sz="1000" u="none" cap="none" strike="noStrike">
              <a:solidFill>
                <a:srgbClr val="FFFFFF"/>
              </a:solidFill>
              <a:latin typeface="Roboto Light"/>
              <a:ea typeface="Roboto Light"/>
              <a:cs typeface="Roboto Light"/>
              <a:sym typeface="Roboto Light"/>
            </a:endParaRPr>
          </a:p>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load data into PostgreSQL based on schema</a:t>
            </a:r>
            <a:endParaRPr b="0" i="0" sz="1000" u="none" cap="none" strike="noStrike">
              <a:solidFill>
                <a:srgbClr val="FFFFFF"/>
              </a:solidFill>
              <a:latin typeface="Roboto Light"/>
              <a:ea typeface="Roboto Light"/>
              <a:cs typeface="Roboto Light"/>
              <a:sym typeface="Roboto Light"/>
            </a:endParaRPr>
          </a:p>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write SQL queries to get stock information that users need</a:t>
            </a:r>
            <a:endParaRPr b="0" i="0" sz="1000" u="none" cap="none" strike="noStrike">
              <a:solidFill>
                <a:srgbClr val="FFFFFF"/>
              </a:solidFill>
              <a:latin typeface="Roboto Light"/>
              <a:ea typeface="Roboto Light"/>
              <a:cs typeface="Roboto Light"/>
              <a:sym typeface="Roboto Light"/>
            </a:endParaRPr>
          </a:p>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present historical prices graphs and financial ratios tables via flask</a:t>
            </a:r>
            <a:endParaRPr b="1" i="0" sz="2000" u="none" cap="none" strike="noStrike">
              <a:solidFill>
                <a:srgbClr val="FFFFFF"/>
              </a:solidFill>
              <a:latin typeface="Roboto Condensed"/>
              <a:ea typeface="Roboto Condensed"/>
              <a:cs typeface="Roboto Condensed"/>
              <a:sym typeface="Roboto Condensed"/>
            </a:endParaRPr>
          </a:p>
        </p:txBody>
      </p:sp>
      <p:sp>
        <p:nvSpPr>
          <p:cNvPr id="78" name="Google Shape;78;p6"/>
          <p:cNvSpPr txBox="1"/>
          <p:nvPr/>
        </p:nvSpPr>
        <p:spPr>
          <a:xfrm>
            <a:off x="9080425" y="4365650"/>
            <a:ext cx="3001200" cy="2001000"/>
          </a:xfrm>
          <a:prstGeom prst="rect">
            <a:avLst/>
          </a:prstGeom>
          <a:noFill/>
          <a:ln>
            <a:noFill/>
          </a:ln>
        </p:spPr>
        <p:txBody>
          <a:bodyPr anchorCtr="0" anchor="t" bIns="0" lIns="0" spcFirstLastPara="1" rIns="0" wrap="square" tIns="0">
            <a:spAutoFit/>
          </a:bodyPr>
          <a:lstStyle/>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extract earnings call text data from financial resources</a:t>
            </a:r>
            <a:endParaRPr b="0" i="0" sz="1000" u="none" cap="none" strike="noStrike">
              <a:solidFill>
                <a:srgbClr val="FFFFFF"/>
              </a:solidFill>
              <a:latin typeface="Roboto Light"/>
              <a:ea typeface="Roboto Light"/>
              <a:cs typeface="Roboto Light"/>
              <a:sym typeface="Roboto Light"/>
            </a:endParaRPr>
          </a:p>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load the data into MongoDB</a:t>
            </a:r>
            <a:endParaRPr b="0" i="0" sz="1000" u="none" cap="none" strike="noStrike">
              <a:solidFill>
                <a:srgbClr val="FFFFFF"/>
              </a:solidFill>
              <a:latin typeface="Roboto Light"/>
              <a:ea typeface="Roboto Light"/>
              <a:cs typeface="Roboto Light"/>
              <a:sym typeface="Roboto Light"/>
            </a:endParaRPr>
          </a:p>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transform text data into vector by embedding model</a:t>
            </a:r>
            <a:endParaRPr b="0" i="0" sz="1000" u="none" cap="none" strike="noStrike">
              <a:solidFill>
                <a:srgbClr val="FFFFFF"/>
              </a:solidFill>
              <a:latin typeface="Roboto Light"/>
              <a:ea typeface="Roboto Light"/>
              <a:cs typeface="Roboto Light"/>
              <a:sym typeface="Roboto Light"/>
            </a:endParaRPr>
          </a:p>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implement sentiment analysis via large language model</a:t>
            </a:r>
            <a:endParaRPr b="0" i="0" sz="1000" u="none" cap="none" strike="noStrike">
              <a:solidFill>
                <a:srgbClr val="FFFFFF"/>
              </a:solidFill>
              <a:latin typeface="Roboto Light"/>
              <a:ea typeface="Roboto Light"/>
              <a:cs typeface="Roboto Light"/>
              <a:sym typeface="Roboto Light"/>
            </a:endParaRPr>
          </a:p>
          <a:p>
            <a:pPr indent="-292100" lvl="0" marL="457200" marR="0" rtl="0" algn="l">
              <a:lnSpc>
                <a:spcPct val="150000"/>
              </a:lnSpc>
              <a:spcBef>
                <a:spcPts val="0"/>
              </a:spcBef>
              <a:spcAft>
                <a:spcPts val="0"/>
              </a:spcAft>
              <a:buClr>
                <a:srgbClr val="FFFFFF"/>
              </a:buClr>
              <a:buSzPts val="1000"/>
              <a:buFont typeface="Roboto Light"/>
              <a:buChar char="●"/>
            </a:pPr>
            <a:r>
              <a:rPr b="0" i="0" lang="en-US" sz="1000" u="none" cap="none" strike="noStrike">
                <a:solidFill>
                  <a:srgbClr val="FFFFFF"/>
                </a:solidFill>
                <a:latin typeface="Roboto Light"/>
                <a:ea typeface="Roboto Light"/>
                <a:cs typeface="Roboto Light"/>
                <a:sym typeface="Roboto Light"/>
              </a:rPr>
              <a:t>provide text-verson stock insights  that users ask for</a:t>
            </a:r>
            <a:endParaRPr b="1" i="0" sz="2000" u="none" cap="none" strike="noStrike">
              <a:solidFill>
                <a:srgbClr val="FFFFFF"/>
              </a:solidFill>
              <a:latin typeface="Roboto Condensed"/>
              <a:ea typeface="Roboto Condensed"/>
              <a:cs typeface="Roboto Condensed"/>
              <a:sym typeface="Roboto Condensed"/>
            </a:endParaRPr>
          </a:p>
        </p:txBody>
      </p:sp>
      <p:pic>
        <p:nvPicPr>
          <p:cNvPr id="79" name="Google Shape;79;p6"/>
          <p:cNvPicPr preferRelativeResize="0"/>
          <p:nvPr/>
        </p:nvPicPr>
        <p:blipFill rotWithShape="1">
          <a:blip r:embed="rId3">
            <a:alphaModFix/>
          </a:blip>
          <a:srcRect b="0" l="0" r="0" t="0"/>
          <a:stretch/>
        </p:blipFill>
        <p:spPr>
          <a:xfrm>
            <a:off x="148150" y="549337"/>
            <a:ext cx="8932277" cy="5759324"/>
          </a:xfrm>
          <a:prstGeom prst="rect">
            <a:avLst/>
          </a:prstGeom>
          <a:noFill/>
          <a:ln>
            <a:noFill/>
          </a:ln>
        </p:spPr>
      </p:pic>
      <p:sp>
        <p:nvSpPr>
          <p:cNvPr id="80" name="Google Shape;80;p6"/>
          <p:cNvSpPr txBox="1"/>
          <p:nvPr/>
        </p:nvSpPr>
        <p:spPr>
          <a:xfrm>
            <a:off x="9139675" y="842638"/>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100"/>
              <a:buFont typeface="Arial"/>
              <a:buNone/>
            </a:pPr>
            <a:r>
              <a:rPr b="1" i="0" lang="en-US" sz="1500" u="none" cap="none" strike="noStrike">
                <a:solidFill>
                  <a:srgbClr val="F7F9FF"/>
                </a:solidFill>
                <a:latin typeface="Roboto Condensed"/>
                <a:ea typeface="Roboto Condensed"/>
                <a:cs typeface="Roboto Condensed"/>
                <a:sym typeface="Roboto Condensed"/>
              </a:rPr>
              <a:t>Stock price and financial data - ETL</a:t>
            </a:r>
            <a:endParaRPr b="0" i="0" sz="1400" u="none" cap="none" strike="noStrike">
              <a:solidFill>
                <a:srgbClr val="000000"/>
              </a:solidFill>
              <a:latin typeface="Arial"/>
              <a:ea typeface="Arial"/>
              <a:cs typeface="Arial"/>
              <a:sym typeface="Arial"/>
            </a:endParaRPr>
          </a:p>
        </p:txBody>
      </p:sp>
      <p:sp>
        <p:nvSpPr>
          <p:cNvPr id="81" name="Google Shape;81;p6"/>
          <p:cNvSpPr txBox="1"/>
          <p:nvPr/>
        </p:nvSpPr>
        <p:spPr>
          <a:xfrm>
            <a:off x="9139675" y="375640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Earnings call scripts data - ELT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Image.jpg" id="86" name="Google Shape;86;p7"/>
          <p:cNvPicPr preferRelativeResize="0"/>
          <p:nvPr/>
        </p:nvPicPr>
        <p:blipFill rotWithShape="1">
          <a:blip r:embed="rId3">
            <a:alphaModFix/>
          </a:blip>
          <a:srcRect b="0" l="25000" r="25000" t="0"/>
          <a:stretch/>
        </p:blipFill>
        <p:spPr>
          <a:xfrm>
            <a:off x="0" y="0"/>
            <a:ext cx="6096000" cy="6858000"/>
          </a:xfrm>
          <a:prstGeom prst="rect">
            <a:avLst/>
          </a:prstGeom>
          <a:noFill/>
          <a:ln>
            <a:noFill/>
          </a:ln>
        </p:spPr>
      </p:pic>
      <p:cxnSp>
        <p:nvCxnSpPr>
          <p:cNvPr id="87" name="Google Shape;87;p7"/>
          <p:cNvCxnSpPr/>
          <p:nvPr/>
        </p:nvCxnSpPr>
        <p:spPr>
          <a:xfrm rot="10800000">
            <a:off x="945059" y="0"/>
            <a:ext cx="0" cy="6858000"/>
          </a:xfrm>
          <a:prstGeom prst="straightConnector1">
            <a:avLst/>
          </a:prstGeom>
          <a:noFill/>
          <a:ln cap="flat" cmpd="sng" w="12700">
            <a:solidFill>
              <a:srgbClr val="F7F9FF">
                <a:alpha val="20000"/>
              </a:srgbClr>
            </a:solidFill>
            <a:prstDash val="solid"/>
            <a:miter lim="400000"/>
            <a:headEnd len="sm" w="sm" type="none"/>
            <a:tailEnd len="sm" w="sm" type="none"/>
          </a:ln>
        </p:spPr>
      </p:cxnSp>
      <p:sp>
        <p:nvSpPr>
          <p:cNvPr id="88" name="Google Shape;88;p7"/>
          <p:cNvSpPr txBox="1"/>
          <p:nvPr/>
        </p:nvSpPr>
        <p:spPr>
          <a:xfrm rot="-5400000">
            <a:off x="99545" y="3326408"/>
            <a:ext cx="753411" cy="205184"/>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000"/>
              <a:buFont typeface="Arial"/>
              <a:buNone/>
            </a:pPr>
            <a:r>
              <a:rPr b="0" i="0" lang="en-US" sz="1000" u="none" cap="none" strike="noStrike">
                <a:solidFill>
                  <a:srgbClr val="F7F9FF"/>
                </a:solidFill>
                <a:latin typeface="Roboto Condensed"/>
                <a:ea typeface="Roboto Condensed"/>
                <a:cs typeface="Roboto Condensed"/>
                <a:sym typeface="Roboto Condensed"/>
              </a:rPr>
              <a:t>U N I G R A P H</a:t>
            </a:r>
            <a:endParaRPr b="0" i="0" sz="1400" u="none" cap="none" strike="noStrike">
              <a:solidFill>
                <a:srgbClr val="000000"/>
              </a:solidFill>
              <a:latin typeface="Arial"/>
              <a:ea typeface="Arial"/>
              <a:cs typeface="Arial"/>
              <a:sym typeface="Arial"/>
            </a:endParaRPr>
          </a:p>
        </p:txBody>
      </p:sp>
      <p:sp>
        <p:nvSpPr>
          <p:cNvPr id="89" name="Google Shape;89;p7"/>
          <p:cNvSpPr txBox="1"/>
          <p:nvPr/>
        </p:nvSpPr>
        <p:spPr>
          <a:xfrm>
            <a:off x="6462216" y="591317"/>
            <a:ext cx="519300" cy="6156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4000"/>
              <a:buFont typeface="Arial"/>
              <a:buNone/>
            </a:pPr>
            <a:r>
              <a:rPr b="1" i="0" lang="en-US" sz="4000" u="none" cap="none" strike="noStrike">
                <a:solidFill>
                  <a:srgbClr val="F7F9FF"/>
                </a:solidFill>
                <a:latin typeface="Roboto Condensed"/>
                <a:ea typeface="Roboto Condensed"/>
                <a:cs typeface="Roboto Condensed"/>
                <a:sym typeface="Roboto Condensed"/>
              </a:rPr>
              <a:t>01</a:t>
            </a:r>
            <a:endParaRPr b="0" i="0" sz="1400" u="none" cap="none" strike="noStrike">
              <a:solidFill>
                <a:srgbClr val="000000"/>
              </a:solidFill>
              <a:latin typeface="Arial"/>
              <a:ea typeface="Arial"/>
              <a:cs typeface="Arial"/>
              <a:sym typeface="Arial"/>
            </a:endParaRPr>
          </a:p>
        </p:txBody>
      </p:sp>
      <p:sp>
        <p:nvSpPr>
          <p:cNvPr id="90" name="Google Shape;90;p7"/>
          <p:cNvSpPr txBox="1"/>
          <p:nvPr/>
        </p:nvSpPr>
        <p:spPr>
          <a:xfrm>
            <a:off x="6462223" y="97982"/>
            <a:ext cx="1656300" cy="307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000"/>
              <a:buFont typeface="Arial"/>
              <a:buNone/>
            </a:pPr>
            <a:r>
              <a:rPr b="1" i="0" lang="en-US" sz="2000" u="none" cap="none" strike="noStrike">
                <a:solidFill>
                  <a:srgbClr val="F7F9FF"/>
                </a:solidFill>
                <a:latin typeface="Roboto Condensed"/>
                <a:ea typeface="Roboto Condensed"/>
                <a:cs typeface="Roboto Condensed"/>
                <a:sym typeface="Roboto Condensed"/>
              </a:rPr>
              <a:t>Schema Design  </a:t>
            </a:r>
            <a:endParaRPr b="1" i="0" sz="2000" u="none" cap="none" strike="noStrike">
              <a:solidFill>
                <a:srgbClr val="F7F9FF"/>
              </a:solidFill>
              <a:latin typeface="Roboto Condensed"/>
              <a:ea typeface="Roboto Condensed"/>
              <a:cs typeface="Roboto Condensed"/>
              <a:sym typeface="Roboto Condensed"/>
            </a:endParaRPr>
          </a:p>
        </p:txBody>
      </p:sp>
      <p:sp>
        <p:nvSpPr>
          <p:cNvPr id="91" name="Google Shape;91;p7"/>
          <p:cNvSpPr txBox="1"/>
          <p:nvPr/>
        </p:nvSpPr>
        <p:spPr>
          <a:xfrm>
            <a:off x="7129802" y="674700"/>
            <a:ext cx="4961100" cy="8082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Modular Design. </a:t>
            </a:r>
            <a:endParaRPr b="1" i="0" sz="1500" u="none" cap="none" strike="noStrike">
              <a:solidFill>
                <a:srgbClr val="F7F9FF"/>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F7F9FF"/>
                </a:solidFill>
                <a:latin typeface="Roboto Condensed"/>
                <a:ea typeface="Roboto Condensed"/>
                <a:cs typeface="Roboto Condensed"/>
                <a:sym typeface="Roboto Condensed"/>
              </a:rPr>
              <a:t>Each block (module) represents a specific category of data, and can be updated or modified without impacting other parts of the database significantl</a:t>
            </a:r>
            <a:r>
              <a:rPr b="0" i="0" lang="en-US" sz="1200" u="none" cap="none" strike="noStrike">
                <a:solidFill>
                  <a:srgbClr val="C8CBD1"/>
                </a:solidFill>
                <a:latin typeface="Roboto Light"/>
                <a:ea typeface="Roboto Light"/>
                <a:cs typeface="Roboto Light"/>
                <a:sym typeface="Roboto Light"/>
              </a:rPr>
              <a:t>y.</a:t>
            </a:r>
            <a:endParaRPr b="0" i="0" sz="1200" u="none" cap="none" strike="noStrike">
              <a:solidFill>
                <a:srgbClr val="C8CBD1"/>
              </a:solidFill>
              <a:latin typeface="Roboto Light"/>
              <a:ea typeface="Roboto Light"/>
              <a:cs typeface="Roboto Light"/>
              <a:sym typeface="Roboto Light"/>
            </a:endParaRPr>
          </a:p>
        </p:txBody>
      </p:sp>
      <p:sp>
        <p:nvSpPr>
          <p:cNvPr id="92" name="Google Shape;92;p7"/>
          <p:cNvSpPr txBox="1"/>
          <p:nvPr/>
        </p:nvSpPr>
        <p:spPr>
          <a:xfrm>
            <a:off x="6480554" y="1829542"/>
            <a:ext cx="519300" cy="6156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4000"/>
              <a:buFont typeface="Arial"/>
              <a:buNone/>
            </a:pPr>
            <a:r>
              <a:rPr b="1" i="0" lang="en-US" sz="4000" u="none" cap="none" strike="noStrike">
                <a:solidFill>
                  <a:srgbClr val="F7F9FF"/>
                </a:solidFill>
                <a:latin typeface="Roboto Condensed"/>
                <a:ea typeface="Roboto Condensed"/>
                <a:cs typeface="Roboto Condensed"/>
                <a:sym typeface="Roboto Condensed"/>
              </a:rPr>
              <a:t>02</a:t>
            </a:r>
            <a:endParaRPr b="1" i="0" sz="4000" u="none" cap="none" strike="noStrike">
              <a:solidFill>
                <a:srgbClr val="F7F9FF"/>
              </a:solidFill>
              <a:latin typeface="Roboto Condensed"/>
              <a:ea typeface="Roboto Condensed"/>
              <a:cs typeface="Roboto Condensed"/>
              <a:sym typeface="Roboto Condensed"/>
            </a:endParaRPr>
          </a:p>
        </p:txBody>
      </p:sp>
      <p:sp>
        <p:nvSpPr>
          <p:cNvPr id="93" name="Google Shape;93;p7"/>
          <p:cNvSpPr txBox="1"/>
          <p:nvPr/>
        </p:nvSpPr>
        <p:spPr>
          <a:xfrm>
            <a:off x="7231053" y="1847825"/>
            <a:ext cx="4519500" cy="10851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Primary Key &amp; Foreign Key. </a:t>
            </a:r>
            <a:endParaRPr b="1" i="0" sz="1500" u="none" cap="none" strike="noStrike">
              <a:solidFill>
                <a:srgbClr val="F7F9FF"/>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F7F9FF"/>
                </a:solidFill>
                <a:latin typeface="Roboto Condensed"/>
                <a:ea typeface="Roboto Condensed"/>
                <a:cs typeface="Roboto Condensed"/>
                <a:sym typeface="Roboto Condensed"/>
              </a:rPr>
              <a:t>The field of symbol is  not only the primary key in the table symbols_list but also the foreign key referred by all other tables. For all the tables other than the symbols_list, they take the field id as their own primary keys</a:t>
            </a:r>
            <a:r>
              <a:rPr b="0" i="0" lang="en-US" sz="1000" u="none" cap="none" strike="noStrike">
                <a:solidFill>
                  <a:srgbClr val="F7F9FF"/>
                </a:solidFill>
                <a:latin typeface="Roboto Condensed"/>
                <a:ea typeface="Roboto Condensed"/>
                <a:cs typeface="Roboto Condensed"/>
                <a:sym typeface="Roboto Condensed"/>
              </a:rPr>
              <a:t>.</a:t>
            </a:r>
            <a:endParaRPr b="0" i="0" sz="1200" u="none" cap="none" strike="noStrike">
              <a:solidFill>
                <a:srgbClr val="C8CBD1"/>
              </a:solidFill>
              <a:latin typeface="Roboto Light"/>
              <a:ea typeface="Roboto Light"/>
              <a:cs typeface="Roboto Light"/>
              <a:sym typeface="Roboto Light"/>
            </a:endParaRPr>
          </a:p>
        </p:txBody>
      </p:sp>
      <p:sp>
        <p:nvSpPr>
          <p:cNvPr id="94" name="Google Shape;94;p7"/>
          <p:cNvSpPr txBox="1"/>
          <p:nvPr/>
        </p:nvSpPr>
        <p:spPr>
          <a:xfrm>
            <a:off x="6480543" y="3260416"/>
            <a:ext cx="519300" cy="6156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4000"/>
              <a:buFont typeface="Arial"/>
              <a:buNone/>
            </a:pPr>
            <a:r>
              <a:rPr b="1" i="0" lang="en-US" sz="4000" u="none" cap="none" strike="noStrike">
                <a:solidFill>
                  <a:srgbClr val="F7F9FF"/>
                </a:solidFill>
                <a:latin typeface="Roboto Condensed"/>
                <a:ea typeface="Roboto Condensed"/>
                <a:cs typeface="Roboto Condensed"/>
                <a:sym typeface="Roboto Condensed"/>
              </a:rPr>
              <a:t>03</a:t>
            </a:r>
            <a:endParaRPr b="1" i="0" sz="4000" u="none" cap="none" strike="noStrike">
              <a:solidFill>
                <a:srgbClr val="F7F9FF"/>
              </a:solidFill>
              <a:latin typeface="Roboto Condensed"/>
              <a:ea typeface="Roboto Condensed"/>
              <a:cs typeface="Roboto Condensed"/>
              <a:sym typeface="Roboto Condensed"/>
            </a:endParaRPr>
          </a:p>
        </p:txBody>
      </p:sp>
      <p:sp>
        <p:nvSpPr>
          <p:cNvPr id="95" name="Google Shape;95;p7"/>
          <p:cNvSpPr txBox="1"/>
          <p:nvPr/>
        </p:nvSpPr>
        <p:spPr>
          <a:xfrm>
            <a:off x="7231052" y="3260415"/>
            <a:ext cx="4758600" cy="10851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1-N relationship. </a:t>
            </a:r>
            <a:endParaRPr b="1" i="0" sz="1500" u="none" cap="none" strike="noStrike">
              <a:solidFill>
                <a:srgbClr val="F7F9FF"/>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F7F9FF"/>
                </a:solidFill>
                <a:latin typeface="Roboto Condensed"/>
                <a:ea typeface="Roboto Condensed"/>
                <a:cs typeface="Roboto Condensed"/>
                <a:sym typeface="Roboto Condensed"/>
              </a:rPr>
              <a:t>The table symbols_list has 1-N relationships with all the remaining tables since a company has multiple records in other tables because of the various dates. Similarly, the 1-N relationship applies to company_profiles and other tables.</a:t>
            </a:r>
            <a:endParaRPr b="0" i="0" sz="1200" u="none" cap="none" strike="noStrike">
              <a:solidFill>
                <a:srgbClr val="F7F9FF"/>
              </a:solidFill>
              <a:latin typeface="Roboto Condensed"/>
              <a:ea typeface="Roboto Condensed"/>
              <a:cs typeface="Roboto Condensed"/>
              <a:sym typeface="Roboto Condensed"/>
            </a:endParaRPr>
          </a:p>
        </p:txBody>
      </p:sp>
      <p:sp>
        <p:nvSpPr>
          <p:cNvPr id="96" name="Google Shape;96;p7"/>
          <p:cNvSpPr txBox="1"/>
          <p:nvPr/>
        </p:nvSpPr>
        <p:spPr>
          <a:xfrm>
            <a:off x="6480543" y="4516739"/>
            <a:ext cx="519300" cy="6156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4000"/>
              <a:buFont typeface="Arial"/>
              <a:buNone/>
            </a:pPr>
            <a:r>
              <a:rPr b="1" i="0" lang="en-US" sz="4000" u="none" cap="none" strike="noStrike">
                <a:solidFill>
                  <a:srgbClr val="F7F9FF"/>
                </a:solidFill>
                <a:latin typeface="Roboto Condensed"/>
                <a:ea typeface="Roboto Condensed"/>
                <a:cs typeface="Roboto Condensed"/>
                <a:sym typeface="Roboto Condensed"/>
              </a:rPr>
              <a:t>04</a:t>
            </a:r>
            <a:endParaRPr b="1" i="0" sz="4000" u="none" cap="none" strike="noStrike">
              <a:solidFill>
                <a:srgbClr val="F7F9FF"/>
              </a:solidFill>
              <a:latin typeface="Roboto Condensed"/>
              <a:ea typeface="Roboto Condensed"/>
              <a:cs typeface="Roboto Condensed"/>
              <a:sym typeface="Roboto Condensed"/>
            </a:endParaRPr>
          </a:p>
        </p:txBody>
      </p:sp>
      <p:sp>
        <p:nvSpPr>
          <p:cNvPr id="97" name="Google Shape;97;p7"/>
          <p:cNvSpPr txBox="1"/>
          <p:nvPr/>
        </p:nvSpPr>
        <p:spPr>
          <a:xfrm>
            <a:off x="7231025" y="4516750"/>
            <a:ext cx="4519500" cy="24705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Principles. </a:t>
            </a:r>
            <a:endParaRPr b="1" i="0" sz="1500" u="none" cap="none" strike="noStrike">
              <a:solidFill>
                <a:srgbClr val="F7F9FF"/>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F7F9FF"/>
                </a:solidFill>
                <a:latin typeface="Roboto Condensed"/>
                <a:ea typeface="Roboto Condensed"/>
                <a:cs typeface="Roboto Condensed"/>
                <a:sym typeface="Roboto Condensed"/>
              </a:rPr>
              <a:t>Update on Cascade &amp; Update on Delete</a:t>
            </a:r>
            <a:endParaRPr b="0" i="0" sz="1400" u="none" cap="none" strike="noStrike">
              <a:solidFill>
                <a:srgbClr val="F7F9FF"/>
              </a:solidFill>
              <a:latin typeface="Roboto Condensed"/>
              <a:ea typeface="Roboto Condensed"/>
              <a:cs typeface="Roboto Condensed"/>
              <a:sym typeface="Roboto Condensed"/>
            </a:endParaRPr>
          </a:p>
          <a:p>
            <a:pPr indent="-304800" lvl="0" marL="457200" marR="0" rtl="0" algn="l">
              <a:lnSpc>
                <a:spcPct val="150000"/>
              </a:lnSpc>
              <a:spcBef>
                <a:spcPts val="0"/>
              </a:spcBef>
              <a:spcAft>
                <a:spcPts val="0"/>
              </a:spcAft>
              <a:buClr>
                <a:srgbClr val="F7F9FF"/>
              </a:buClr>
              <a:buSzPts val="1200"/>
              <a:buFont typeface="Roboto Condensed"/>
              <a:buChar char="●"/>
            </a:pPr>
            <a:r>
              <a:rPr b="0" i="0" lang="en-US" sz="1400" u="none" cap="none" strike="noStrike">
                <a:solidFill>
                  <a:srgbClr val="F7F9FF"/>
                </a:solidFill>
                <a:latin typeface="Roboto Condensed"/>
                <a:ea typeface="Roboto Condensed"/>
                <a:cs typeface="Roboto Condensed"/>
                <a:sym typeface="Roboto Condensed"/>
              </a:rPr>
              <a:t>When a record in a parent table is updated/deleted, corresponding records in child tables are automatically updated accordingly.</a:t>
            </a:r>
            <a:endParaRPr b="0" i="0" sz="1400" u="none" cap="none" strike="noStrike">
              <a:solidFill>
                <a:srgbClr val="F7F9FF"/>
              </a:solidFill>
              <a:latin typeface="Roboto Condensed"/>
              <a:ea typeface="Roboto Condensed"/>
              <a:cs typeface="Roboto Condensed"/>
              <a:sym typeface="Roboto Condensed"/>
            </a:endParaRPr>
          </a:p>
          <a:p>
            <a:pPr indent="-304800" lvl="0" marL="457200" marR="0" rtl="0" algn="l">
              <a:lnSpc>
                <a:spcPct val="150000"/>
              </a:lnSpc>
              <a:spcBef>
                <a:spcPts val="0"/>
              </a:spcBef>
              <a:spcAft>
                <a:spcPts val="0"/>
              </a:spcAft>
              <a:buClr>
                <a:srgbClr val="F7F9FF"/>
              </a:buClr>
              <a:buSzPts val="1200"/>
              <a:buFont typeface="Roboto Condensed"/>
              <a:buChar char="●"/>
            </a:pPr>
            <a:r>
              <a:rPr b="0" i="0" lang="en-US" sz="1400" u="none" cap="none" strike="noStrike">
                <a:solidFill>
                  <a:srgbClr val="F7F9FF"/>
                </a:solidFill>
                <a:latin typeface="Roboto Condensed"/>
                <a:ea typeface="Roboto Condensed"/>
                <a:cs typeface="Roboto Condensed"/>
                <a:sym typeface="Roboto Condensed"/>
              </a:rPr>
              <a:t>Prevents orphan records without corresponding parent records, maintaining database integrity</a:t>
            </a:r>
            <a:endParaRPr b="0" i="0" sz="1400" u="none" cap="none" strike="noStrike">
              <a:solidFill>
                <a:srgbClr val="F7F9FF"/>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C8CBD1"/>
              </a:solidFill>
              <a:latin typeface="Roboto Light"/>
              <a:ea typeface="Roboto Light"/>
              <a:cs typeface="Roboto Light"/>
              <a:sym typeface="Roboto Light"/>
            </a:endParaRPr>
          </a:p>
        </p:txBody>
      </p:sp>
      <p:pic>
        <p:nvPicPr>
          <p:cNvPr id="98" name="Google Shape;98;p7"/>
          <p:cNvPicPr preferRelativeResize="0"/>
          <p:nvPr/>
        </p:nvPicPr>
        <p:blipFill rotWithShape="1">
          <a:blip r:embed="rId4">
            <a:alphaModFix/>
          </a:blip>
          <a:srcRect b="0" l="0" r="0" t="0"/>
          <a:stretch/>
        </p:blipFill>
        <p:spPr>
          <a:xfrm>
            <a:off x="4822466" y="126482"/>
            <a:ext cx="1184754" cy="1184754"/>
          </a:xfrm>
          <a:prstGeom prst="rect">
            <a:avLst/>
          </a:prstGeom>
          <a:noFill/>
          <a:ln>
            <a:noFill/>
          </a:ln>
        </p:spPr>
      </p:pic>
      <p:pic>
        <p:nvPicPr>
          <p:cNvPr id="99" name="Google Shape;99;p7"/>
          <p:cNvPicPr preferRelativeResize="0"/>
          <p:nvPr/>
        </p:nvPicPr>
        <p:blipFill rotWithShape="1">
          <a:blip r:embed="rId5">
            <a:alphaModFix/>
          </a:blip>
          <a:srcRect b="0" l="0" r="0" t="0"/>
          <a:stretch/>
        </p:blipFill>
        <p:spPr>
          <a:xfrm>
            <a:off x="0" y="0"/>
            <a:ext cx="6096001"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nvSpPr>
        <p:spPr>
          <a:xfrm>
            <a:off x="-4168478" y="1660906"/>
            <a:ext cx="519300" cy="6156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4000"/>
              <a:buFont typeface="Arial"/>
              <a:buNone/>
            </a:pPr>
            <a:r>
              <a:rPr b="1" i="0" lang="en-US" sz="4000" u="none" cap="none" strike="noStrike">
                <a:solidFill>
                  <a:srgbClr val="000000"/>
                </a:solidFill>
                <a:latin typeface="Roboto Condensed"/>
                <a:ea typeface="Roboto Condensed"/>
                <a:cs typeface="Roboto Condensed"/>
                <a:sym typeface="Roboto Condensed"/>
              </a:rPr>
              <a:t>01</a:t>
            </a:r>
            <a:endParaRPr b="0" i="0" sz="1400" u="none" cap="none" strike="noStrike">
              <a:solidFill>
                <a:srgbClr val="000000"/>
              </a:solidFill>
              <a:latin typeface="Arial"/>
              <a:ea typeface="Arial"/>
              <a:cs typeface="Arial"/>
              <a:sym typeface="Arial"/>
            </a:endParaRPr>
          </a:p>
        </p:txBody>
      </p:sp>
      <p:sp>
        <p:nvSpPr>
          <p:cNvPr id="105" name="Google Shape;105;p8"/>
          <p:cNvSpPr txBox="1"/>
          <p:nvPr/>
        </p:nvSpPr>
        <p:spPr>
          <a:xfrm>
            <a:off x="-4168478" y="2929006"/>
            <a:ext cx="519300" cy="6156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4000"/>
              <a:buFont typeface="Arial"/>
              <a:buNone/>
            </a:pPr>
            <a:r>
              <a:rPr b="1" i="0" lang="en-US" sz="4000" u="none" cap="none" strike="noStrike">
                <a:solidFill>
                  <a:srgbClr val="000000"/>
                </a:solidFill>
                <a:latin typeface="Roboto Condensed"/>
                <a:ea typeface="Roboto Condensed"/>
                <a:cs typeface="Roboto Condensed"/>
                <a:sym typeface="Roboto Condensed"/>
              </a:rPr>
              <a:t>02</a:t>
            </a:r>
            <a:endParaRPr b="1" i="0" sz="4000" u="none" cap="none" strike="noStrike">
              <a:solidFill>
                <a:srgbClr val="000000"/>
              </a:solidFill>
              <a:latin typeface="Roboto Condensed"/>
              <a:ea typeface="Roboto Condensed"/>
              <a:cs typeface="Roboto Condensed"/>
              <a:sym typeface="Roboto Condensed"/>
            </a:endParaRPr>
          </a:p>
        </p:txBody>
      </p:sp>
      <p:sp>
        <p:nvSpPr>
          <p:cNvPr id="106" name="Google Shape;106;p8"/>
          <p:cNvSpPr txBox="1"/>
          <p:nvPr/>
        </p:nvSpPr>
        <p:spPr>
          <a:xfrm>
            <a:off x="-4150164" y="4447218"/>
            <a:ext cx="519300" cy="6156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4000"/>
              <a:buFont typeface="Arial"/>
              <a:buNone/>
            </a:pPr>
            <a:r>
              <a:rPr b="1" i="0" lang="en-US" sz="4000" u="none" cap="none" strike="noStrike">
                <a:solidFill>
                  <a:srgbClr val="000000"/>
                </a:solidFill>
                <a:latin typeface="Roboto Condensed"/>
                <a:ea typeface="Roboto Condensed"/>
                <a:cs typeface="Roboto Condensed"/>
                <a:sym typeface="Roboto Condensed"/>
              </a:rPr>
              <a:t>03</a:t>
            </a:r>
            <a:endParaRPr b="1" i="0" sz="4000" u="none" cap="none" strike="noStrike">
              <a:solidFill>
                <a:srgbClr val="000000"/>
              </a:solidFill>
              <a:latin typeface="Roboto Condensed"/>
              <a:ea typeface="Roboto Condensed"/>
              <a:cs typeface="Roboto Condensed"/>
              <a:sym typeface="Roboto Condensed"/>
            </a:endParaRPr>
          </a:p>
        </p:txBody>
      </p:sp>
      <p:sp>
        <p:nvSpPr>
          <p:cNvPr id="107" name="Google Shape;107;p8"/>
          <p:cNvSpPr txBox="1"/>
          <p:nvPr/>
        </p:nvSpPr>
        <p:spPr>
          <a:xfrm>
            <a:off x="-3508275" y="1795925"/>
            <a:ext cx="3006600" cy="3540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Clr>
                <a:srgbClr val="000000"/>
              </a:buClr>
              <a:buSzPts val="2300"/>
              <a:buFont typeface="Arial"/>
              <a:buNone/>
            </a:pPr>
            <a:r>
              <a:rPr b="1" i="0" lang="en-US" sz="2300" u="none" cap="none" strike="noStrike">
                <a:solidFill>
                  <a:srgbClr val="000000"/>
                </a:solidFill>
                <a:latin typeface="Roboto Condensed"/>
                <a:ea typeface="Roboto Condensed"/>
                <a:cs typeface="Roboto Condensed"/>
                <a:sym typeface="Roboto Condensed"/>
              </a:rPr>
              <a:t>V</a:t>
            </a:r>
            <a:r>
              <a:rPr b="1" i="0" lang="en-US" sz="1500" u="none" cap="none" strike="noStrike">
                <a:solidFill>
                  <a:srgbClr val="000000"/>
                </a:solidFill>
                <a:latin typeface="Roboto Condensed"/>
                <a:ea typeface="Roboto Condensed"/>
                <a:cs typeface="Roboto Condensed"/>
                <a:sym typeface="Roboto Condensed"/>
              </a:rPr>
              <a:t>ector Embeddings for Text</a:t>
            </a:r>
            <a:endParaRPr b="1" i="0" sz="1500" u="none" cap="none" strike="noStrike">
              <a:solidFill>
                <a:srgbClr val="000000"/>
              </a:solidFill>
              <a:latin typeface="Roboto Condensed"/>
              <a:ea typeface="Roboto Condensed"/>
              <a:cs typeface="Roboto Condensed"/>
              <a:sym typeface="Roboto Condensed"/>
            </a:endParaRPr>
          </a:p>
        </p:txBody>
      </p:sp>
      <p:pic>
        <p:nvPicPr>
          <p:cNvPr id="108" name="Google Shape;108;p8"/>
          <p:cNvPicPr preferRelativeResize="0"/>
          <p:nvPr/>
        </p:nvPicPr>
        <p:blipFill rotWithShape="1">
          <a:blip r:embed="rId3">
            <a:alphaModFix/>
          </a:blip>
          <a:srcRect b="0" l="0" r="0" t="0"/>
          <a:stretch/>
        </p:blipFill>
        <p:spPr>
          <a:xfrm>
            <a:off x="1206150" y="3574350"/>
            <a:ext cx="4058944" cy="1477500"/>
          </a:xfrm>
          <a:prstGeom prst="rect">
            <a:avLst/>
          </a:prstGeom>
          <a:noFill/>
          <a:ln cap="flat" cmpd="thinThick" w="38100">
            <a:solidFill>
              <a:schemeClr val="dk2"/>
            </a:solidFill>
            <a:prstDash val="solid"/>
            <a:round/>
            <a:headEnd len="sm" w="sm" type="none"/>
            <a:tailEnd len="sm" w="sm" type="none"/>
          </a:ln>
        </p:spPr>
      </p:pic>
      <p:graphicFrame>
        <p:nvGraphicFramePr>
          <p:cNvPr id="109" name="Google Shape;109;p8"/>
          <p:cNvGraphicFramePr/>
          <p:nvPr/>
        </p:nvGraphicFramePr>
        <p:xfrm>
          <a:off x="5649725" y="3627350"/>
          <a:ext cx="3000000" cy="3000000"/>
        </p:xfrm>
        <a:graphic>
          <a:graphicData uri="http://schemas.openxmlformats.org/drawingml/2006/table">
            <a:tbl>
              <a:tblPr>
                <a:noFill/>
                <a:tableStyleId>{F2610A4F-1719-47F5-9A26-04590ADCD8E8}</a:tableStyleId>
              </a:tblPr>
              <a:tblGrid>
                <a:gridCol w="834875"/>
                <a:gridCol w="3773575"/>
                <a:gridCol w="1551725"/>
              </a:tblGrid>
              <a:tr h="281925">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rPr>
                        <a:t>Type</a:t>
                      </a:r>
                      <a:endParaRPr b="1" sz="1200" u="none" cap="none" strike="noStrike">
                        <a:solidFill>
                          <a:schemeClr val="dk1"/>
                        </a:solidFill>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rPr>
                        <a:t>Text Embedding Model	</a:t>
                      </a:r>
                      <a:endParaRPr b="1" sz="1200" u="none" cap="none" strike="noStrike">
                        <a:solidFill>
                          <a:schemeClr val="dk1"/>
                        </a:solidFill>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rPr>
                        <a:t>LLM</a:t>
                      </a:r>
                      <a:endParaRPr b="1" sz="1200" u="none" cap="none" strike="noStrike">
                        <a:solidFill>
                          <a:schemeClr val="dk1"/>
                        </a:solidFill>
                      </a:endParaRPr>
                    </a:p>
                  </a:txBody>
                  <a:tcPr marT="91425" marB="91425" marR="91425" marL="91425">
                    <a:solidFill>
                      <a:srgbClr val="CFE2F3"/>
                    </a:solidFill>
                  </a:tcPr>
                </a:tc>
              </a:tr>
              <a:tr h="2819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Model</a:t>
                      </a:r>
                      <a:endParaRPr sz="12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sentence-transformers/all-MiniLM-L6-v2</a:t>
                      </a:r>
                      <a:endParaRPr sz="12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Llama 2</a:t>
                      </a:r>
                      <a:endParaRPr sz="1200" u="none" cap="none" strike="noStrike">
                        <a:solidFill>
                          <a:schemeClr val="lt1"/>
                        </a:solidFill>
                      </a:endParaRPr>
                    </a:p>
                  </a:txBody>
                  <a:tcPr marT="91425" marB="91425" marR="91425" marL="91425"/>
                </a:tc>
              </a:tr>
              <a:tr h="666400">
                <a:tc>
                  <a:txBody>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lt1"/>
                          </a:solidFill>
                        </a:rPr>
                        <a:t>Purpose</a:t>
                      </a:r>
                      <a:endParaRPr sz="12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Converting text into vector embeddings</a:t>
                      </a:r>
                      <a:endParaRPr sz="1200" u="none" cap="none" strike="noStrike">
                        <a:solidFill>
                          <a:schemeClr val="lt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(maps sentences &amp; paragraphs to a 384 dimensional dense vector space and can be used for tasks like clustering or semantic search.)</a:t>
                      </a:r>
                      <a:endParaRPr sz="12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Understanding and generating natural language</a:t>
                      </a:r>
                      <a:endParaRPr sz="1200" u="none" cap="none" strike="noStrike">
                        <a:solidFill>
                          <a:schemeClr val="lt1"/>
                        </a:solidFill>
                      </a:endParaRPr>
                    </a:p>
                  </a:txBody>
                  <a:tcPr marT="91425" marB="91425" marR="91425" marL="91425"/>
                </a:tc>
              </a:tr>
              <a:tr h="666400">
                <a:tc>
                  <a:txBody>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lt1"/>
                          </a:solidFill>
                        </a:rPr>
                        <a:t>Output</a:t>
                      </a:r>
                      <a:endParaRPr sz="12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Length of array = number of dimensions	</a:t>
                      </a:r>
                      <a:endParaRPr sz="1200" u="none" cap="none" strike="noStrike">
                        <a:solidFill>
                          <a:schemeClr val="lt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 Dimensionality depends on model used	</a:t>
                      </a:r>
                      <a:endParaRPr sz="1200" u="none" cap="none" strike="noStrike">
                        <a:solidFill>
                          <a:schemeClr val="lt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 For example, the sentence transformer model, all-MiniLM-L6-v2 generates a vector with 384 dimensions</a:t>
                      </a:r>
                      <a:endParaRPr sz="12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rPr>
                        <a:t>Text, answers, translations, code, etc.</a:t>
                      </a:r>
                      <a:endParaRPr sz="1200" u="none" cap="none" strike="noStrike">
                        <a:solidFill>
                          <a:schemeClr val="lt1"/>
                        </a:solidFill>
                      </a:endParaRPr>
                    </a:p>
                  </a:txBody>
                  <a:tcPr marT="91425" marB="91425" marR="91425" marL="91425"/>
                </a:tc>
              </a:tr>
            </a:tbl>
          </a:graphicData>
        </a:graphic>
      </p:graphicFrame>
      <p:pic>
        <p:nvPicPr>
          <p:cNvPr id="110" name="Google Shape;110;p8"/>
          <p:cNvPicPr preferRelativeResize="0"/>
          <p:nvPr/>
        </p:nvPicPr>
        <p:blipFill rotWithShape="1">
          <a:blip r:embed="rId4">
            <a:alphaModFix/>
          </a:blip>
          <a:srcRect b="0" l="0" r="0" t="0"/>
          <a:stretch/>
        </p:blipFill>
        <p:spPr>
          <a:xfrm>
            <a:off x="1206150" y="185875"/>
            <a:ext cx="1938873" cy="728400"/>
          </a:xfrm>
          <a:prstGeom prst="rect">
            <a:avLst/>
          </a:prstGeom>
          <a:noFill/>
          <a:ln>
            <a:noFill/>
          </a:ln>
        </p:spPr>
      </p:pic>
      <p:sp>
        <p:nvSpPr>
          <p:cNvPr id="111" name="Google Shape;111;p8"/>
          <p:cNvSpPr txBox="1"/>
          <p:nvPr/>
        </p:nvSpPr>
        <p:spPr>
          <a:xfrm>
            <a:off x="-3508279" y="3059800"/>
            <a:ext cx="2968800" cy="3540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Clr>
                <a:srgbClr val="000000"/>
              </a:buClr>
              <a:buSzPts val="2300"/>
              <a:buFont typeface="Arial"/>
              <a:buNone/>
            </a:pPr>
            <a:r>
              <a:rPr b="1" i="0" lang="en-US" sz="2300" u="none" cap="none" strike="noStrike">
                <a:solidFill>
                  <a:srgbClr val="000000"/>
                </a:solidFill>
                <a:latin typeface="Roboto Condensed"/>
                <a:ea typeface="Roboto Condensed"/>
                <a:cs typeface="Roboto Condensed"/>
                <a:sym typeface="Roboto Condensed"/>
              </a:rPr>
              <a:t>V</a:t>
            </a:r>
            <a:r>
              <a:rPr b="1" i="0" lang="en-US" sz="1500" u="none" cap="none" strike="noStrike">
                <a:solidFill>
                  <a:srgbClr val="000000"/>
                </a:solidFill>
                <a:latin typeface="Roboto Condensed"/>
                <a:ea typeface="Roboto Condensed"/>
                <a:cs typeface="Roboto Condensed"/>
                <a:sym typeface="Roboto Condensed"/>
              </a:rPr>
              <a:t>ector Index Store</a:t>
            </a:r>
            <a:endParaRPr b="0" i="0" sz="1000" u="none" cap="none" strike="noStrike">
              <a:solidFill>
                <a:srgbClr val="000000"/>
              </a:solidFill>
              <a:latin typeface="Roboto Light"/>
              <a:ea typeface="Roboto Light"/>
              <a:cs typeface="Roboto Light"/>
              <a:sym typeface="Roboto Light"/>
            </a:endParaRPr>
          </a:p>
        </p:txBody>
      </p:sp>
      <p:sp>
        <p:nvSpPr>
          <p:cNvPr id="112" name="Google Shape;112;p8"/>
          <p:cNvSpPr txBox="1"/>
          <p:nvPr/>
        </p:nvSpPr>
        <p:spPr>
          <a:xfrm>
            <a:off x="-3406075" y="2149913"/>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Captures the semantic meaning of words and their relationships within a language.</a:t>
            </a:r>
            <a:endParaRPr b="0" i="0" sz="1200" u="none" cap="none" strike="noStrike">
              <a:solidFill>
                <a:srgbClr val="000000"/>
              </a:solidFill>
              <a:latin typeface="Arial"/>
              <a:ea typeface="Arial"/>
              <a:cs typeface="Arial"/>
              <a:sym typeface="Arial"/>
            </a:endParaRPr>
          </a:p>
        </p:txBody>
      </p:sp>
      <p:sp>
        <p:nvSpPr>
          <p:cNvPr id="113" name="Google Shape;113;p8"/>
          <p:cNvSpPr txBox="1"/>
          <p:nvPr/>
        </p:nvSpPr>
        <p:spPr>
          <a:xfrm>
            <a:off x="-3381325" y="3432713"/>
            <a:ext cx="300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Allows for multifaceted searches based on semantic similarity and various metadata attributes</a:t>
            </a:r>
            <a:endParaRPr b="0" i="0" sz="1200" u="none" cap="none" strike="noStrike">
              <a:solidFill>
                <a:srgbClr val="000000"/>
              </a:solidFill>
              <a:latin typeface="Arial"/>
              <a:ea typeface="Arial"/>
              <a:cs typeface="Arial"/>
              <a:sym typeface="Arial"/>
            </a:endParaRPr>
          </a:p>
        </p:txBody>
      </p:sp>
      <p:sp>
        <p:nvSpPr>
          <p:cNvPr id="114" name="Google Shape;114;p8"/>
          <p:cNvSpPr txBox="1"/>
          <p:nvPr/>
        </p:nvSpPr>
        <p:spPr>
          <a:xfrm>
            <a:off x="-3508279" y="4586813"/>
            <a:ext cx="2968800" cy="3540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Clr>
                <a:srgbClr val="000000"/>
              </a:buClr>
              <a:buSzPts val="2300"/>
              <a:buFont typeface="Arial"/>
              <a:buNone/>
            </a:pPr>
            <a:r>
              <a:rPr b="1" i="0" lang="en-US" sz="2300" u="none" cap="none" strike="noStrike">
                <a:solidFill>
                  <a:srgbClr val="000000"/>
                </a:solidFill>
                <a:latin typeface="Roboto Condensed"/>
                <a:ea typeface="Roboto Condensed"/>
                <a:cs typeface="Roboto Condensed"/>
                <a:sym typeface="Roboto Condensed"/>
              </a:rPr>
              <a:t>V</a:t>
            </a:r>
            <a:r>
              <a:rPr b="1" i="0" lang="en-US" sz="1500" u="none" cap="none" strike="noStrike">
                <a:solidFill>
                  <a:srgbClr val="000000"/>
                </a:solidFill>
                <a:latin typeface="Roboto Condensed"/>
                <a:ea typeface="Roboto Condensed"/>
                <a:cs typeface="Roboto Condensed"/>
                <a:sym typeface="Roboto Condensed"/>
              </a:rPr>
              <a:t>ector Index Search</a:t>
            </a:r>
            <a:endParaRPr b="0" i="0" sz="1000" u="none" cap="none" strike="noStrike">
              <a:solidFill>
                <a:srgbClr val="000000"/>
              </a:solidFill>
              <a:latin typeface="Roboto Light"/>
              <a:ea typeface="Roboto Light"/>
              <a:cs typeface="Roboto Light"/>
              <a:sym typeface="Roboto Light"/>
            </a:endParaRPr>
          </a:p>
        </p:txBody>
      </p:sp>
      <p:sp>
        <p:nvSpPr>
          <p:cNvPr id="115" name="Google Shape;115;p8"/>
          <p:cNvSpPr txBox="1"/>
          <p:nvPr/>
        </p:nvSpPr>
        <p:spPr>
          <a:xfrm>
            <a:off x="-3381325" y="4959725"/>
            <a:ext cx="30000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Provides approaches to calculate vector similarity. These are also referred to as distance metrics.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Allows for multifaceted searches based on semantic similarity and various metadata attributes</a:t>
            </a:r>
            <a:endParaRPr b="0" i="0" sz="1200" u="none" cap="none" strike="noStrike">
              <a:solidFill>
                <a:srgbClr val="000000"/>
              </a:solidFill>
              <a:latin typeface="Arial"/>
              <a:ea typeface="Arial"/>
              <a:cs typeface="Arial"/>
              <a:sym typeface="Arial"/>
            </a:endParaRPr>
          </a:p>
        </p:txBody>
      </p:sp>
      <p:sp>
        <p:nvSpPr>
          <p:cNvPr id="116" name="Google Shape;116;p8"/>
          <p:cNvSpPr txBox="1"/>
          <p:nvPr/>
        </p:nvSpPr>
        <p:spPr>
          <a:xfrm>
            <a:off x="3766950" y="275625"/>
            <a:ext cx="7154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61D836"/>
                </a:solidFill>
                <a:latin typeface="Arial"/>
                <a:ea typeface="Arial"/>
                <a:cs typeface="Arial"/>
                <a:sym typeface="Arial"/>
              </a:rPr>
              <a:t>Retrieval Augmented Generation (RAG) with LLM</a:t>
            </a:r>
            <a:endParaRPr b="0" i="0" sz="2500" u="none" cap="none" strike="noStrike">
              <a:solidFill>
                <a:srgbClr val="61D836"/>
              </a:solidFill>
              <a:latin typeface="Arial"/>
              <a:ea typeface="Arial"/>
              <a:cs typeface="Arial"/>
              <a:sym typeface="Arial"/>
            </a:endParaRPr>
          </a:p>
        </p:txBody>
      </p:sp>
      <p:sp>
        <p:nvSpPr>
          <p:cNvPr id="117" name="Google Shape;117;p8"/>
          <p:cNvSpPr/>
          <p:nvPr/>
        </p:nvSpPr>
        <p:spPr>
          <a:xfrm>
            <a:off x="1320924" y="1799750"/>
            <a:ext cx="1764288" cy="569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Prompt</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(with no Context)</a:t>
            </a:r>
            <a:endParaRPr b="0" i="0" sz="1400" u="none" cap="none" strike="noStrike">
              <a:solidFill>
                <a:srgbClr val="000000"/>
              </a:solidFill>
              <a:latin typeface="Arial"/>
              <a:ea typeface="Arial"/>
              <a:cs typeface="Arial"/>
              <a:sym typeface="Arial"/>
            </a:endParaRPr>
          </a:p>
        </p:txBody>
      </p:sp>
      <p:sp>
        <p:nvSpPr>
          <p:cNvPr id="118" name="Google Shape;118;p8"/>
          <p:cNvSpPr/>
          <p:nvPr/>
        </p:nvSpPr>
        <p:spPr>
          <a:xfrm>
            <a:off x="3246500" y="1799750"/>
            <a:ext cx="2349756" cy="569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Embedding model</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(Sentence Transformer)</a:t>
            </a:r>
            <a:endParaRPr b="0" i="0" sz="1400" u="none" cap="none" strike="noStrike">
              <a:solidFill>
                <a:srgbClr val="000000"/>
              </a:solidFill>
              <a:latin typeface="Arial"/>
              <a:ea typeface="Arial"/>
              <a:cs typeface="Arial"/>
              <a:sym typeface="Arial"/>
            </a:endParaRPr>
          </a:p>
        </p:txBody>
      </p:sp>
      <p:grpSp>
        <p:nvGrpSpPr>
          <p:cNvPr id="119" name="Google Shape;119;p8"/>
          <p:cNvGrpSpPr/>
          <p:nvPr/>
        </p:nvGrpSpPr>
        <p:grpSpPr>
          <a:xfrm>
            <a:off x="5789000" y="1795925"/>
            <a:ext cx="3133998" cy="577014"/>
            <a:chOff x="6527100" y="2134650"/>
            <a:chExt cx="3133998" cy="577014"/>
          </a:xfrm>
        </p:grpSpPr>
        <p:sp>
          <p:nvSpPr>
            <p:cNvPr id="120" name="Google Shape;120;p8"/>
            <p:cNvSpPr/>
            <p:nvPr/>
          </p:nvSpPr>
          <p:spPr>
            <a:xfrm>
              <a:off x="6527100" y="2134650"/>
              <a:ext cx="3133998" cy="569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8"/>
            <p:cNvGrpSpPr/>
            <p:nvPr/>
          </p:nvGrpSpPr>
          <p:grpSpPr>
            <a:xfrm>
              <a:off x="6679500" y="2134650"/>
              <a:ext cx="2673373" cy="577014"/>
              <a:chOff x="6679500" y="2134650"/>
              <a:chExt cx="2673373" cy="577014"/>
            </a:xfrm>
          </p:grpSpPr>
          <p:sp>
            <p:nvSpPr>
              <p:cNvPr id="122" name="Google Shape;122;p8"/>
              <p:cNvSpPr/>
              <p:nvPr/>
            </p:nvSpPr>
            <p:spPr>
              <a:xfrm>
                <a:off x="6679500" y="2134650"/>
                <a:ext cx="1630314" cy="569376"/>
              </a:xfrm>
              <a:prstGeom prst="flowChartTerminator">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Own Data from MongoDB</a:t>
                </a:r>
                <a:endParaRPr b="1" i="0" sz="1400" u="none" cap="none" strike="noStrike">
                  <a:solidFill>
                    <a:srgbClr val="000000"/>
                  </a:solidFill>
                  <a:latin typeface="Arial"/>
                  <a:ea typeface="Arial"/>
                  <a:cs typeface="Arial"/>
                  <a:sym typeface="Arial"/>
                </a:endParaRPr>
              </a:p>
            </p:txBody>
          </p:sp>
          <p:sp>
            <p:nvSpPr>
              <p:cNvPr id="123" name="Google Shape;123;p8"/>
              <p:cNvSpPr/>
              <p:nvPr/>
            </p:nvSpPr>
            <p:spPr>
              <a:xfrm>
                <a:off x="8291395" y="2134650"/>
                <a:ext cx="1061478" cy="569376"/>
              </a:xfrm>
              <a:prstGeom prst="flowChartTerminator">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Context Prompt</a:t>
                </a:r>
                <a:endParaRPr b="1" i="0" sz="1400" u="none" cap="none" strike="noStrike">
                  <a:solidFill>
                    <a:srgbClr val="000000"/>
                  </a:solidFill>
                  <a:latin typeface="Arial"/>
                  <a:ea typeface="Arial"/>
                  <a:cs typeface="Arial"/>
                  <a:sym typeface="Arial"/>
                </a:endParaRPr>
              </a:p>
            </p:txBody>
          </p:sp>
          <p:sp>
            <p:nvSpPr>
              <p:cNvPr id="124" name="Google Shape;124;p8"/>
              <p:cNvSpPr/>
              <p:nvPr/>
            </p:nvSpPr>
            <p:spPr>
              <a:xfrm>
                <a:off x="7980350" y="2142288"/>
                <a:ext cx="644274" cy="569376"/>
              </a:xfrm>
              <a:prstGeom prst="flowChartTerminator">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grpSp>
      <p:sp>
        <p:nvSpPr>
          <p:cNvPr id="125" name="Google Shape;125;p8"/>
          <p:cNvSpPr/>
          <p:nvPr/>
        </p:nvSpPr>
        <p:spPr>
          <a:xfrm>
            <a:off x="9115750" y="1799750"/>
            <a:ext cx="2560680" cy="569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Large Language Model</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Llama 2</a:t>
            </a:r>
            <a:endParaRPr b="0" i="0" sz="1400" u="none" cap="none" strike="noStrike">
              <a:solidFill>
                <a:srgbClr val="000000"/>
              </a:solidFill>
              <a:latin typeface="Arial"/>
              <a:ea typeface="Arial"/>
              <a:cs typeface="Arial"/>
              <a:sym typeface="Arial"/>
            </a:endParaRPr>
          </a:p>
        </p:txBody>
      </p:sp>
      <p:sp>
        <p:nvSpPr>
          <p:cNvPr id="126" name="Google Shape;126;p8"/>
          <p:cNvSpPr txBox="1"/>
          <p:nvPr/>
        </p:nvSpPr>
        <p:spPr>
          <a:xfrm>
            <a:off x="5100725" y="2978600"/>
            <a:ext cx="1283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Earning Call data</a:t>
            </a:r>
            <a:endParaRPr b="0" i="0" sz="800" u="none" cap="none" strike="noStrike">
              <a:solidFill>
                <a:srgbClr val="FFFFFF"/>
              </a:solidFill>
              <a:latin typeface="Arial"/>
              <a:ea typeface="Arial"/>
              <a:cs typeface="Arial"/>
              <a:sym typeface="Arial"/>
            </a:endParaRPr>
          </a:p>
        </p:txBody>
      </p:sp>
      <p:sp>
        <p:nvSpPr>
          <p:cNvPr id="127" name="Google Shape;127;p8"/>
          <p:cNvSpPr txBox="1"/>
          <p:nvPr/>
        </p:nvSpPr>
        <p:spPr>
          <a:xfrm>
            <a:off x="7458163" y="2893988"/>
            <a:ext cx="1283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[-0.0214…]</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[0.08159…]</a:t>
            </a:r>
            <a:endParaRPr b="0" i="0" sz="1100" u="none" cap="none" strike="noStrike">
              <a:solidFill>
                <a:srgbClr val="FFFFFF"/>
              </a:solidFill>
              <a:latin typeface="Arial"/>
              <a:ea typeface="Arial"/>
              <a:cs typeface="Arial"/>
              <a:sym typeface="Arial"/>
            </a:endParaRPr>
          </a:p>
        </p:txBody>
      </p:sp>
      <p:cxnSp>
        <p:nvCxnSpPr>
          <p:cNvPr id="128" name="Google Shape;128;p8"/>
          <p:cNvCxnSpPr/>
          <p:nvPr/>
        </p:nvCxnSpPr>
        <p:spPr>
          <a:xfrm>
            <a:off x="6542563" y="3155588"/>
            <a:ext cx="775500" cy="0"/>
          </a:xfrm>
          <a:prstGeom prst="straightConnector1">
            <a:avLst/>
          </a:prstGeom>
          <a:noFill/>
          <a:ln cap="flat" cmpd="sng" w="9525">
            <a:solidFill>
              <a:srgbClr val="FFFFFF"/>
            </a:solidFill>
            <a:prstDash val="solid"/>
            <a:round/>
            <a:headEnd len="sm" w="sm" type="none"/>
            <a:tailEnd len="med" w="med" type="oval"/>
          </a:ln>
        </p:spPr>
      </p:cxnSp>
      <p:sp>
        <p:nvSpPr>
          <p:cNvPr id="129" name="Google Shape;129;p8"/>
          <p:cNvSpPr txBox="1"/>
          <p:nvPr/>
        </p:nvSpPr>
        <p:spPr>
          <a:xfrm>
            <a:off x="5182225" y="2587275"/>
            <a:ext cx="3540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1D836"/>
                </a:solidFill>
                <a:latin typeface="Arial"/>
                <a:ea typeface="Arial"/>
                <a:cs typeface="Arial"/>
                <a:sym typeface="Arial"/>
              </a:rPr>
              <a:t>MongoDB Atlas Vector Search retrieves Contextual data fast</a:t>
            </a:r>
            <a:endParaRPr b="0" i="0" sz="800" u="none" cap="none" strike="noStrike">
              <a:solidFill>
                <a:srgbClr val="61D836"/>
              </a:solidFill>
              <a:latin typeface="Arial"/>
              <a:ea typeface="Arial"/>
              <a:cs typeface="Arial"/>
              <a:sym typeface="Arial"/>
            </a:endParaRPr>
          </a:p>
        </p:txBody>
      </p:sp>
      <p:cxnSp>
        <p:nvCxnSpPr>
          <p:cNvPr id="130" name="Google Shape;130;p8"/>
          <p:cNvCxnSpPr/>
          <p:nvPr/>
        </p:nvCxnSpPr>
        <p:spPr>
          <a:xfrm rot="10800000">
            <a:off x="6749275" y="2423013"/>
            <a:ext cx="0" cy="229500"/>
          </a:xfrm>
          <a:prstGeom prst="straightConnector1">
            <a:avLst/>
          </a:prstGeom>
          <a:noFill/>
          <a:ln cap="flat" cmpd="sng" w="9525">
            <a:solidFill>
              <a:schemeClr val="lt1"/>
            </a:solidFill>
            <a:prstDash val="solid"/>
            <a:round/>
            <a:headEnd len="sm" w="sm" type="none"/>
            <a:tailEnd len="med" w="med" type="triangle"/>
          </a:ln>
        </p:spPr>
      </p:cxnSp>
      <p:sp>
        <p:nvSpPr>
          <p:cNvPr id="131" name="Google Shape;131;p8"/>
          <p:cNvSpPr txBox="1"/>
          <p:nvPr/>
        </p:nvSpPr>
        <p:spPr>
          <a:xfrm>
            <a:off x="1206148" y="1264625"/>
            <a:ext cx="176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NVDA’s outlook?</a:t>
            </a:r>
            <a:endParaRPr b="1" i="0" sz="1100" u="none" cap="none" strike="noStrike">
              <a:solidFill>
                <a:srgbClr val="FFFFFF"/>
              </a:solidFill>
              <a:latin typeface="Arial"/>
              <a:ea typeface="Arial"/>
              <a:cs typeface="Arial"/>
              <a:sym typeface="Arial"/>
            </a:endParaRPr>
          </a:p>
        </p:txBody>
      </p:sp>
      <p:cxnSp>
        <p:nvCxnSpPr>
          <p:cNvPr id="132" name="Google Shape;132;p8"/>
          <p:cNvCxnSpPr/>
          <p:nvPr/>
        </p:nvCxnSpPr>
        <p:spPr>
          <a:xfrm>
            <a:off x="2825350" y="1466700"/>
            <a:ext cx="556500" cy="0"/>
          </a:xfrm>
          <a:prstGeom prst="straightConnector1">
            <a:avLst/>
          </a:prstGeom>
          <a:noFill/>
          <a:ln cap="flat" cmpd="sng" w="9525">
            <a:solidFill>
              <a:srgbClr val="FFFFFF"/>
            </a:solidFill>
            <a:prstDash val="solid"/>
            <a:round/>
            <a:headEnd len="sm" w="sm" type="none"/>
            <a:tailEnd len="med" w="med" type="oval"/>
          </a:ln>
        </p:spPr>
      </p:cxnSp>
      <p:sp>
        <p:nvSpPr>
          <p:cNvPr id="133" name="Google Shape;133;p8"/>
          <p:cNvSpPr txBox="1"/>
          <p:nvPr/>
        </p:nvSpPr>
        <p:spPr>
          <a:xfrm>
            <a:off x="3432434" y="1264613"/>
            <a:ext cx="221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[-0.0331…], [0.0632…]</a:t>
            </a:r>
            <a:endParaRPr b="0" i="0" sz="1400" u="none" cap="none" strike="noStrike">
              <a:solidFill>
                <a:srgbClr val="FFFFFF"/>
              </a:solidFill>
              <a:latin typeface="Arial"/>
              <a:ea typeface="Arial"/>
              <a:cs typeface="Arial"/>
              <a:sym typeface="Arial"/>
            </a:endParaRPr>
          </a:p>
        </p:txBody>
      </p:sp>
      <p:cxnSp>
        <p:nvCxnSpPr>
          <p:cNvPr id="134" name="Google Shape;134;p8"/>
          <p:cNvCxnSpPr/>
          <p:nvPr/>
        </p:nvCxnSpPr>
        <p:spPr>
          <a:xfrm>
            <a:off x="2811725" y="2084450"/>
            <a:ext cx="679500" cy="0"/>
          </a:xfrm>
          <a:prstGeom prst="straightConnector1">
            <a:avLst/>
          </a:prstGeom>
          <a:noFill/>
          <a:ln cap="flat" cmpd="sng" w="9525">
            <a:solidFill>
              <a:schemeClr val="dk1"/>
            </a:solidFill>
            <a:prstDash val="solid"/>
            <a:round/>
            <a:headEnd len="sm" w="sm" type="none"/>
            <a:tailEnd len="med" w="med" type="oval"/>
          </a:ln>
        </p:spPr>
      </p:cxnSp>
      <p:cxnSp>
        <p:nvCxnSpPr>
          <p:cNvPr id="135" name="Google Shape;135;p8"/>
          <p:cNvCxnSpPr/>
          <p:nvPr/>
        </p:nvCxnSpPr>
        <p:spPr>
          <a:xfrm>
            <a:off x="5336363" y="2084425"/>
            <a:ext cx="775500" cy="0"/>
          </a:xfrm>
          <a:prstGeom prst="straightConnector1">
            <a:avLst/>
          </a:prstGeom>
          <a:noFill/>
          <a:ln cap="flat" cmpd="sng" w="9525">
            <a:solidFill>
              <a:schemeClr val="dk1"/>
            </a:solidFill>
            <a:prstDash val="solid"/>
            <a:round/>
            <a:headEnd len="sm" w="sm" type="none"/>
            <a:tailEnd len="med" w="med" type="oval"/>
          </a:ln>
        </p:spPr>
      </p:cxnSp>
      <p:cxnSp>
        <p:nvCxnSpPr>
          <p:cNvPr id="136" name="Google Shape;136;p8"/>
          <p:cNvCxnSpPr/>
          <p:nvPr/>
        </p:nvCxnSpPr>
        <p:spPr>
          <a:xfrm>
            <a:off x="8635538" y="2084425"/>
            <a:ext cx="775500" cy="0"/>
          </a:xfrm>
          <a:prstGeom prst="straightConnector1">
            <a:avLst/>
          </a:prstGeom>
          <a:noFill/>
          <a:ln cap="flat" cmpd="sng" w="9525">
            <a:solidFill>
              <a:schemeClr val="dk1"/>
            </a:solidFill>
            <a:prstDash val="solid"/>
            <a:round/>
            <a:headEnd len="sm" w="sm" type="none"/>
            <a:tailEnd len="med" w="med" type="oval"/>
          </a:ln>
        </p:spPr>
      </p:cxnSp>
      <p:sp>
        <p:nvSpPr>
          <p:cNvPr id="137" name="Google Shape;137;p8"/>
          <p:cNvSpPr txBox="1"/>
          <p:nvPr/>
        </p:nvSpPr>
        <p:spPr>
          <a:xfrm>
            <a:off x="7680000" y="829600"/>
            <a:ext cx="1764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NVDA’s outlook?</a:t>
            </a:r>
            <a:r>
              <a:rPr b="1" i="0" lang="en-US" sz="1400" u="none" cap="none" strike="noStrike">
                <a:solidFill>
                  <a:srgbClr val="FFFFFF"/>
                </a:solidFill>
                <a:latin typeface="Arial"/>
                <a:ea typeface="Arial"/>
                <a:cs typeface="Arial"/>
                <a:sym typeface="Arial"/>
              </a:rPr>
              <a:t> </a:t>
            </a:r>
            <a:r>
              <a:rPr b="1" i="0" lang="en-US" sz="1400" u="sng" cap="none" strike="noStrike">
                <a:solidFill>
                  <a:srgbClr val="61D836"/>
                </a:solidFill>
                <a:latin typeface="Arial"/>
                <a:ea typeface="Arial"/>
                <a:cs typeface="Arial"/>
                <a:sym typeface="Arial"/>
              </a:rPr>
              <a:t>take the earning call into account </a:t>
            </a:r>
            <a:endParaRPr b="1" i="0" sz="1100" u="sng" cap="none" strike="noStrike">
              <a:solidFill>
                <a:srgbClr val="61D836"/>
              </a:solidFill>
              <a:latin typeface="Arial"/>
              <a:ea typeface="Arial"/>
              <a:cs typeface="Arial"/>
              <a:sym typeface="Arial"/>
            </a:endParaRPr>
          </a:p>
        </p:txBody>
      </p:sp>
      <p:sp>
        <p:nvSpPr>
          <p:cNvPr id="138" name="Google Shape;138;p8"/>
          <p:cNvSpPr/>
          <p:nvPr/>
        </p:nvSpPr>
        <p:spPr>
          <a:xfrm rot="-5400000">
            <a:off x="7222800" y="415200"/>
            <a:ext cx="242400" cy="2495700"/>
          </a:xfrm>
          <a:prstGeom prst="rightBrace">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8"/>
          <p:cNvSpPr txBox="1"/>
          <p:nvPr/>
        </p:nvSpPr>
        <p:spPr>
          <a:xfrm>
            <a:off x="7031994" y="1208475"/>
            <a:ext cx="64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RAG</a:t>
            </a:r>
            <a:endParaRPr b="0" i="0" sz="1400" u="none" cap="none" strike="noStrike">
              <a:solidFill>
                <a:srgbClr val="FFFFFF"/>
              </a:solidFill>
              <a:latin typeface="Arial"/>
              <a:ea typeface="Arial"/>
              <a:cs typeface="Arial"/>
              <a:sym typeface="Arial"/>
            </a:endParaRPr>
          </a:p>
        </p:txBody>
      </p:sp>
      <p:sp>
        <p:nvSpPr>
          <p:cNvPr id="140" name="Google Shape;140;p8"/>
          <p:cNvSpPr txBox="1"/>
          <p:nvPr/>
        </p:nvSpPr>
        <p:spPr>
          <a:xfrm>
            <a:off x="2071725" y="3682050"/>
            <a:ext cx="2399700" cy="1262100"/>
          </a:xfrm>
          <a:prstGeom prst="rect">
            <a:avLst/>
          </a:prstGeom>
          <a:solidFill>
            <a:srgbClr val="8E9AAF">
              <a:alpha val="29411"/>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JSON file</a:t>
            </a:r>
            <a:endParaRPr b="1"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(from API to MongoDB)</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1" name="Google Shape;141;p8"/>
          <p:cNvSpPr txBox="1"/>
          <p:nvPr/>
        </p:nvSpPr>
        <p:spPr>
          <a:xfrm>
            <a:off x="1206138" y="2656913"/>
            <a:ext cx="3000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Schema Design</a:t>
            </a:r>
            <a:endParaRPr b="0" i="0" sz="22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Unstructured Text data</a:t>
            </a:r>
            <a:endParaRPr b="0" i="0" sz="1800" u="none" cap="none" strike="noStrike">
              <a:solidFill>
                <a:srgbClr val="FFFFFF"/>
              </a:solidFill>
              <a:latin typeface="Arial"/>
              <a:ea typeface="Arial"/>
              <a:cs typeface="Arial"/>
              <a:sym typeface="Arial"/>
            </a:endParaRPr>
          </a:p>
        </p:txBody>
      </p:sp>
      <p:pic>
        <p:nvPicPr>
          <p:cNvPr id="142" name="Google Shape;142;p8"/>
          <p:cNvPicPr preferRelativeResize="0"/>
          <p:nvPr/>
        </p:nvPicPr>
        <p:blipFill rotWithShape="1">
          <a:blip r:embed="rId5">
            <a:alphaModFix/>
          </a:blip>
          <a:srcRect b="29243" l="0" r="0" t="0"/>
          <a:stretch/>
        </p:blipFill>
        <p:spPr>
          <a:xfrm>
            <a:off x="1206150" y="5199950"/>
            <a:ext cx="4058949" cy="1542051"/>
          </a:xfrm>
          <a:prstGeom prst="rect">
            <a:avLst/>
          </a:prstGeom>
          <a:noFill/>
          <a:ln>
            <a:noFill/>
          </a:ln>
        </p:spPr>
      </p:pic>
      <p:cxnSp>
        <p:nvCxnSpPr>
          <p:cNvPr id="143" name="Google Shape;143;p8"/>
          <p:cNvCxnSpPr/>
          <p:nvPr/>
        </p:nvCxnSpPr>
        <p:spPr>
          <a:xfrm>
            <a:off x="3256125" y="4754154"/>
            <a:ext cx="0" cy="659400"/>
          </a:xfrm>
          <a:prstGeom prst="straightConnector1">
            <a:avLst/>
          </a:prstGeom>
          <a:noFill/>
          <a:ln cap="flat" cmpd="sng" w="9525">
            <a:solidFill>
              <a:schemeClr val="dk1"/>
            </a:solidFill>
            <a:prstDash val="solid"/>
            <a:round/>
            <a:headEnd len="sm" w="sm" type="none"/>
            <a:tailEnd len="med" w="med" type="triangle"/>
          </a:ln>
        </p:spPr>
      </p:cxnSp>
      <p:sp>
        <p:nvSpPr>
          <p:cNvPr id="144" name="Google Shape;144;p8"/>
          <p:cNvSpPr txBox="1"/>
          <p:nvPr/>
        </p:nvSpPr>
        <p:spPr>
          <a:xfrm>
            <a:off x="2071725" y="5342350"/>
            <a:ext cx="2399700" cy="1262100"/>
          </a:xfrm>
          <a:prstGeom prst="rect">
            <a:avLst/>
          </a:prstGeom>
          <a:solidFill>
            <a:srgbClr val="8E9AAF">
              <a:alpha val="29411"/>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MongoDB Schema</a:t>
            </a:r>
            <a:endParaRPr b="1"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(for Vector Store)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cxnSp>
        <p:nvCxnSpPr>
          <p:cNvPr id="145" name="Google Shape;145;p8"/>
          <p:cNvCxnSpPr/>
          <p:nvPr/>
        </p:nvCxnSpPr>
        <p:spPr>
          <a:xfrm>
            <a:off x="3605700" y="2959650"/>
            <a:ext cx="1253400" cy="675000"/>
          </a:xfrm>
          <a:prstGeom prst="bentConnector3">
            <a:avLst>
              <a:gd fmla="val 101324" name="adj1"/>
            </a:avLst>
          </a:prstGeom>
          <a:noFill/>
          <a:ln cap="flat" cmpd="sng" w="28575">
            <a:solidFill>
              <a:schemeClr val="dk2"/>
            </a:solidFill>
            <a:prstDash val="solid"/>
            <a:round/>
            <a:headEnd len="sm" w="sm" type="none"/>
            <a:tailEnd len="sm" w="sm" type="none"/>
          </a:ln>
        </p:spPr>
      </p:cxnSp>
      <p:sp>
        <p:nvSpPr>
          <p:cNvPr id="146" name="Google Shape;146;p8"/>
          <p:cNvSpPr/>
          <p:nvPr/>
        </p:nvSpPr>
        <p:spPr>
          <a:xfrm>
            <a:off x="2490601" y="4986625"/>
            <a:ext cx="1490076" cy="229500"/>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900" u="none" cap="none" strike="noStrike">
                <a:solidFill>
                  <a:srgbClr val="000000"/>
                </a:solidFill>
                <a:latin typeface="Arial"/>
                <a:ea typeface="Arial"/>
                <a:cs typeface="Arial"/>
                <a:sym typeface="Arial"/>
              </a:rPr>
              <a:t>Embedding model</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p:nvPr/>
        </p:nvSpPr>
        <p:spPr>
          <a:xfrm>
            <a:off x="5604763" y="4203931"/>
            <a:ext cx="971400" cy="971400"/>
          </a:xfrm>
          <a:prstGeom prst="ellipse">
            <a:avLst/>
          </a:prstGeom>
          <a:solidFill>
            <a:srgbClr val="8E9AAF"/>
          </a:solidFill>
          <a:ln>
            <a:noFill/>
          </a:ln>
        </p:spPr>
        <p:txBody>
          <a:bodyPr anchorCtr="0" anchor="ctr" bIns="45700" lIns="22850" spcFirstLastPara="1" rIns="22850" wrap="square" tIns="45700">
            <a:noAutofit/>
          </a:bodyPr>
          <a:lstStyle/>
          <a:p>
            <a:pPr indent="0" lvl="0" marL="0" marR="0" rtl="0" algn="l">
              <a:lnSpc>
                <a:spcPct val="15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p:txBody>
      </p:sp>
      <p:sp>
        <p:nvSpPr>
          <p:cNvPr id="152" name="Google Shape;152;p9"/>
          <p:cNvSpPr/>
          <p:nvPr/>
        </p:nvSpPr>
        <p:spPr>
          <a:xfrm>
            <a:off x="5263647" y="2833857"/>
            <a:ext cx="1661756" cy="1432373"/>
          </a:xfrm>
          <a:custGeom>
            <a:rect b="b" l="l" r="r" t="t"/>
            <a:pathLst>
              <a:path extrusionOk="0" h="21600" w="21600">
                <a:moveTo>
                  <a:pt x="18098" y="21591"/>
                </a:moveTo>
                <a:lnTo>
                  <a:pt x="21600" y="19242"/>
                </a:lnTo>
                <a:lnTo>
                  <a:pt x="12881" y="1722"/>
                </a:lnTo>
                <a:cubicBezTo>
                  <a:pt x="12310" y="574"/>
                  <a:pt x="11557" y="0"/>
                  <a:pt x="10804" y="0"/>
                </a:cubicBezTo>
                <a:cubicBezTo>
                  <a:pt x="10050" y="0"/>
                  <a:pt x="9297" y="574"/>
                  <a:pt x="8726" y="1722"/>
                </a:cubicBezTo>
                <a:lnTo>
                  <a:pt x="0" y="19256"/>
                </a:lnTo>
                <a:lnTo>
                  <a:pt x="3503" y="21600"/>
                </a:lnTo>
                <a:cubicBezTo>
                  <a:pt x="5163" y="19021"/>
                  <a:pt x="7815" y="17351"/>
                  <a:pt x="10804" y="17351"/>
                </a:cubicBezTo>
                <a:cubicBezTo>
                  <a:pt x="13788" y="17351"/>
                  <a:pt x="16437" y="19017"/>
                  <a:pt x="18098" y="21591"/>
                </a:cubicBezTo>
                <a:close/>
              </a:path>
            </a:pathLst>
          </a:custGeom>
          <a:solidFill>
            <a:srgbClr val="373C47"/>
          </a:solidFill>
          <a:ln>
            <a:noFill/>
          </a:ln>
        </p:spPr>
        <p:txBody>
          <a:bodyPr anchorCtr="0" anchor="ctr" bIns="45700" lIns="22850" spcFirstLastPara="1" rIns="2285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p:txBody>
      </p:sp>
      <p:sp>
        <p:nvSpPr>
          <p:cNvPr id="153" name="Google Shape;153;p9"/>
          <p:cNvSpPr/>
          <p:nvPr/>
        </p:nvSpPr>
        <p:spPr>
          <a:xfrm>
            <a:off x="6175749" y="4245444"/>
            <a:ext cx="1531927" cy="1427366"/>
          </a:xfrm>
          <a:custGeom>
            <a:rect b="b" l="l" r="r" t="t"/>
            <a:pathLst>
              <a:path extrusionOk="0" h="21600" w="21451">
                <a:moveTo>
                  <a:pt x="20927" y="17411"/>
                </a:moveTo>
                <a:lnTo>
                  <a:pt x="11625" y="0"/>
                </a:lnTo>
                <a:lnTo>
                  <a:pt x="7861" y="2351"/>
                </a:lnTo>
                <a:cubicBezTo>
                  <a:pt x="8391" y="3654"/>
                  <a:pt x="8685" y="5094"/>
                  <a:pt x="8685" y="6609"/>
                </a:cubicBezTo>
                <a:cubicBezTo>
                  <a:pt x="8685" y="8527"/>
                  <a:pt x="8213" y="10327"/>
                  <a:pt x="7388" y="11879"/>
                </a:cubicBezTo>
                <a:cubicBezTo>
                  <a:pt x="5873" y="14732"/>
                  <a:pt x="3165" y="16750"/>
                  <a:pt x="0" y="17141"/>
                </a:cubicBezTo>
                <a:lnTo>
                  <a:pt x="2" y="21600"/>
                </a:lnTo>
                <a:lnTo>
                  <a:pt x="18688" y="21600"/>
                </a:lnTo>
                <a:cubicBezTo>
                  <a:pt x="19869" y="21600"/>
                  <a:pt x="20714" y="21165"/>
                  <a:pt x="21139" y="20459"/>
                </a:cubicBezTo>
                <a:cubicBezTo>
                  <a:pt x="21600" y="19694"/>
                  <a:pt x="21566" y="18609"/>
                  <a:pt x="20927" y="17411"/>
                </a:cubicBezTo>
                <a:close/>
              </a:path>
            </a:pathLst>
          </a:custGeom>
          <a:solidFill>
            <a:srgbClr val="373C47"/>
          </a:solidFill>
          <a:ln>
            <a:noFill/>
          </a:ln>
        </p:spPr>
        <p:txBody>
          <a:bodyPr anchorCtr="0" anchor="ctr" bIns="45700" lIns="22850" spcFirstLastPara="1" rIns="2285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p:txBody>
      </p:sp>
      <p:sp>
        <p:nvSpPr>
          <p:cNvPr id="154" name="Google Shape;154;p9"/>
          <p:cNvSpPr/>
          <p:nvPr/>
        </p:nvSpPr>
        <p:spPr>
          <a:xfrm>
            <a:off x="4481845" y="4245444"/>
            <a:ext cx="1532872" cy="1426444"/>
          </a:xfrm>
          <a:custGeom>
            <a:rect b="b" l="l" r="r" t="t"/>
            <a:pathLst>
              <a:path extrusionOk="0" h="21600" w="21451">
                <a:moveTo>
                  <a:pt x="14054" y="11873"/>
                </a:moveTo>
                <a:cubicBezTo>
                  <a:pt x="13230" y="10320"/>
                  <a:pt x="12758" y="8519"/>
                  <a:pt x="12758" y="6599"/>
                </a:cubicBezTo>
                <a:cubicBezTo>
                  <a:pt x="12758" y="5087"/>
                  <a:pt x="13051" y="3651"/>
                  <a:pt x="13577" y="2349"/>
                </a:cubicBezTo>
                <a:lnTo>
                  <a:pt x="9812" y="0"/>
                </a:lnTo>
                <a:lnTo>
                  <a:pt x="524" y="17408"/>
                </a:lnTo>
                <a:cubicBezTo>
                  <a:pt x="-116" y="18607"/>
                  <a:pt x="-149" y="19693"/>
                  <a:pt x="312" y="20459"/>
                </a:cubicBezTo>
                <a:cubicBezTo>
                  <a:pt x="737" y="21165"/>
                  <a:pt x="1581" y="21600"/>
                  <a:pt x="2761" y="21600"/>
                </a:cubicBezTo>
                <a:lnTo>
                  <a:pt x="21451" y="21600"/>
                </a:lnTo>
                <a:lnTo>
                  <a:pt x="21449" y="17139"/>
                </a:lnTo>
                <a:cubicBezTo>
                  <a:pt x="18281" y="16752"/>
                  <a:pt x="15571" y="14730"/>
                  <a:pt x="14054" y="11873"/>
                </a:cubicBezTo>
                <a:close/>
              </a:path>
            </a:pathLst>
          </a:custGeom>
          <a:solidFill>
            <a:srgbClr val="373C47"/>
          </a:solidFill>
          <a:ln>
            <a:noFill/>
          </a:ln>
        </p:spPr>
        <p:txBody>
          <a:bodyPr anchorCtr="0" anchor="ctr" bIns="45700" lIns="22850" spcFirstLastPara="1" rIns="2285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p:txBody>
      </p:sp>
      <p:sp>
        <p:nvSpPr>
          <p:cNvPr id="155" name="Google Shape;155;p9"/>
          <p:cNvSpPr txBox="1"/>
          <p:nvPr/>
        </p:nvSpPr>
        <p:spPr>
          <a:xfrm>
            <a:off x="5996977" y="3396156"/>
            <a:ext cx="195566" cy="307777"/>
          </a:xfrm>
          <a:prstGeom prst="rect">
            <a:avLst/>
          </a:prstGeom>
          <a:noFill/>
          <a:ln>
            <a:noFill/>
          </a:ln>
        </p:spPr>
        <p:txBody>
          <a:bodyPr anchorCtr="0" anchor="ctr" bIns="0" lIns="0" spcFirstLastPara="1" rIns="0" wrap="square" tIns="0">
            <a:spAutoFit/>
          </a:bodyPr>
          <a:lstStyle/>
          <a:p>
            <a:pPr indent="0" lvl="0" marL="0" marR="0" rtl="0" algn="ctr">
              <a:lnSpc>
                <a:spcPct val="15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01</a:t>
            </a:r>
            <a:endParaRPr b="1" i="0" sz="1500" u="none" cap="none" strike="noStrike">
              <a:solidFill>
                <a:srgbClr val="F7F9FF"/>
              </a:solidFill>
              <a:latin typeface="Roboto Condensed"/>
              <a:ea typeface="Roboto Condensed"/>
              <a:cs typeface="Roboto Condensed"/>
              <a:sym typeface="Roboto Condensed"/>
            </a:endParaRPr>
          </a:p>
        </p:txBody>
      </p:sp>
      <p:sp>
        <p:nvSpPr>
          <p:cNvPr id="156" name="Google Shape;156;p9"/>
          <p:cNvSpPr txBox="1"/>
          <p:nvPr/>
        </p:nvSpPr>
        <p:spPr>
          <a:xfrm>
            <a:off x="6943471" y="5132493"/>
            <a:ext cx="195566" cy="307777"/>
          </a:xfrm>
          <a:prstGeom prst="rect">
            <a:avLst/>
          </a:prstGeom>
          <a:noFill/>
          <a:ln>
            <a:noFill/>
          </a:ln>
        </p:spPr>
        <p:txBody>
          <a:bodyPr anchorCtr="0" anchor="ctr" bIns="0" lIns="0" spcFirstLastPara="1" rIns="0" wrap="square" tIns="0">
            <a:spAutoFit/>
          </a:bodyPr>
          <a:lstStyle/>
          <a:p>
            <a:pPr indent="0" lvl="0" marL="0" marR="0" rtl="0" algn="ctr">
              <a:lnSpc>
                <a:spcPct val="15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03</a:t>
            </a:r>
            <a:endParaRPr b="0" i="0" sz="1400" u="none" cap="none" strike="noStrike">
              <a:solidFill>
                <a:srgbClr val="000000"/>
              </a:solidFill>
              <a:latin typeface="Arial"/>
              <a:ea typeface="Arial"/>
              <a:cs typeface="Arial"/>
              <a:sym typeface="Arial"/>
            </a:endParaRPr>
          </a:p>
        </p:txBody>
      </p:sp>
      <p:sp>
        <p:nvSpPr>
          <p:cNvPr id="157" name="Google Shape;157;p9"/>
          <p:cNvSpPr txBox="1"/>
          <p:nvPr/>
        </p:nvSpPr>
        <p:spPr>
          <a:xfrm>
            <a:off x="5050957" y="5132493"/>
            <a:ext cx="195566" cy="307777"/>
          </a:xfrm>
          <a:prstGeom prst="rect">
            <a:avLst/>
          </a:prstGeom>
          <a:noFill/>
          <a:ln>
            <a:noFill/>
          </a:ln>
        </p:spPr>
        <p:txBody>
          <a:bodyPr anchorCtr="0" anchor="ctr" bIns="0" lIns="0" spcFirstLastPara="1" rIns="0" wrap="square" tIns="0">
            <a:spAutoFit/>
          </a:bodyPr>
          <a:lstStyle/>
          <a:p>
            <a:pPr indent="0" lvl="0" marL="0" marR="0" rtl="0" algn="ctr">
              <a:lnSpc>
                <a:spcPct val="150000"/>
              </a:lnSpc>
              <a:spcBef>
                <a:spcPts val="0"/>
              </a:spcBef>
              <a:spcAft>
                <a:spcPts val="0"/>
              </a:spcAft>
              <a:buClr>
                <a:srgbClr val="000000"/>
              </a:buClr>
              <a:buSzPts val="1500"/>
              <a:buFont typeface="Arial"/>
              <a:buNone/>
            </a:pPr>
            <a:r>
              <a:rPr b="1" i="0" lang="en-US" sz="1500" u="none" cap="none" strike="noStrike">
                <a:solidFill>
                  <a:srgbClr val="F7F9FF"/>
                </a:solidFill>
                <a:latin typeface="Roboto Condensed"/>
                <a:ea typeface="Roboto Condensed"/>
                <a:cs typeface="Roboto Condensed"/>
                <a:sym typeface="Roboto Condensed"/>
              </a:rPr>
              <a:t>02</a:t>
            </a:r>
            <a:endParaRPr b="1" i="0" sz="1500" u="none" cap="none" strike="noStrike">
              <a:solidFill>
                <a:srgbClr val="F7F9FF"/>
              </a:solidFill>
              <a:latin typeface="Roboto Condensed"/>
              <a:ea typeface="Roboto Condensed"/>
              <a:cs typeface="Roboto Condensed"/>
              <a:sym typeface="Roboto Condensed"/>
            </a:endParaRPr>
          </a:p>
        </p:txBody>
      </p:sp>
      <p:sp>
        <p:nvSpPr>
          <p:cNvPr id="158" name="Google Shape;158;p9"/>
          <p:cNvSpPr txBox="1"/>
          <p:nvPr/>
        </p:nvSpPr>
        <p:spPr>
          <a:xfrm>
            <a:off x="1105150" y="1966325"/>
            <a:ext cx="3294600" cy="165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FFFFF"/>
                </a:solidFill>
                <a:latin typeface="Roboto Condensed"/>
                <a:ea typeface="Roboto Condensed"/>
                <a:cs typeface="Roboto Condensed"/>
                <a:sym typeface="Roboto Condensed"/>
              </a:rPr>
              <a:t>AWS EC2</a:t>
            </a:r>
            <a:endParaRPr b="1" i="0" sz="1500" u="none" cap="none" strike="noStrike">
              <a:solidFill>
                <a:srgbClr val="FFFFFF"/>
              </a:solidFill>
              <a:latin typeface="Roboto Condensed"/>
              <a:ea typeface="Roboto Condensed"/>
              <a:cs typeface="Roboto Condensed"/>
              <a:sym typeface="Roboto Condensed"/>
            </a:endParaRPr>
          </a:p>
          <a:p>
            <a:pPr indent="-292100" lvl="0" marL="34290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Monthly Cost: </a:t>
            </a:r>
            <a:r>
              <a:rPr b="1" i="0" lang="en-US" sz="1000" u="none" cap="none" strike="noStrike">
                <a:solidFill>
                  <a:srgbClr val="FFFFFF"/>
                </a:solidFill>
                <a:latin typeface="Roboto"/>
                <a:ea typeface="Roboto"/>
                <a:cs typeface="Roboto"/>
                <a:sym typeface="Roboto"/>
              </a:rPr>
              <a:t>$120.60</a:t>
            </a:r>
            <a:endParaRPr b="1" i="0" sz="1400" u="none" cap="none" strike="noStrike">
              <a:solidFill>
                <a:srgbClr val="FFFFFF"/>
              </a:solidFill>
              <a:latin typeface="Arial"/>
              <a:ea typeface="Arial"/>
              <a:cs typeface="Arial"/>
              <a:sym typeface="Arial"/>
            </a:endParaRPr>
          </a:p>
          <a:p>
            <a:pPr indent="-292100" lvl="0" marL="34290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Details: 2 instances x 0.0826 USD</a:t>
            </a:r>
            <a:endParaRPr b="0" i="0" sz="1000" u="none" cap="none" strike="noStrike">
              <a:solidFill>
                <a:srgbClr val="FFFFFF"/>
              </a:solidFill>
              <a:latin typeface="Roboto Light"/>
              <a:ea typeface="Roboto Light"/>
              <a:cs typeface="Roboto Light"/>
              <a:sym typeface="Roboto Light"/>
            </a:endParaRPr>
          </a:p>
          <a:p>
            <a:pPr indent="-292100" lvl="0" marL="34290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Category: Server</a:t>
            </a:r>
            <a:endParaRPr b="0" i="0" sz="1400" u="none" cap="none" strike="noStrike">
              <a:solidFill>
                <a:srgbClr val="FFFFFF"/>
              </a:solidFill>
              <a:latin typeface="Arial"/>
              <a:ea typeface="Arial"/>
              <a:cs typeface="Arial"/>
              <a:sym typeface="Arial"/>
            </a:endParaRPr>
          </a:p>
          <a:p>
            <a:pPr indent="-292100" lvl="0" marL="34290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Spec: vCPU6, Memory (GiB): 32, Compute Savings Plans (North Virginia region)</a:t>
            </a:r>
            <a:endParaRPr b="0" i="0" sz="1000" u="none" cap="none" strike="noStrike">
              <a:solidFill>
                <a:srgbClr val="FFFFFF"/>
              </a:solidFill>
              <a:latin typeface="Roboto Light"/>
              <a:ea typeface="Roboto Light"/>
              <a:cs typeface="Roboto Light"/>
              <a:sym typeface="Roboto Light"/>
            </a:endParaRPr>
          </a:p>
          <a:p>
            <a:pPr indent="0" lvl="0" marL="34290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Light"/>
              <a:ea typeface="Roboto Light"/>
              <a:cs typeface="Roboto Light"/>
              <a:sym typeface="Roboto Light"/>
            </a:endParaRPr>
          </a:p>
        </p:txBody>
      </p:sp>
      <p:cxnSp>
        <p:nvCxnSpPr>
          <p:cNvPr id="159" name="Google Shape;159;p9"/>
          <p:cNvCxnSpPr/>
          <p:nvPr/>
        </p:nvCxnSpPr>
        <p:spPr>
          <a:xfrm flipH="1" rot="10800000">
            <a:off x="7875376" y="5642241"/>
            <a:ext cx="426300" cy="600"/>
          </a:xfrm>
          <a:prstGeom prst="straightConnector1">
            <a:avLst/>
          </a:prstGeom>
          <a:noFill/>
          <a:ln cap="flat" cmpd="sng" w="25400">
            <a:solidFill>
              <a:srgbClr val="8E9AAF">
                <a:alpha val="20000"/>
              </a:srgbClr>
            </a:solidFill>
            <a:prstDash val="solid"/>
            <a:miter lim="400000"/>
            <a:headEnd len="med" w="med" type="oval"/>
            <a:tailEnd len="med" w="med" type="oval"/>
          </a:ln>
        </p:spPr>
      </p:cxnSp>
      <p:cxnSp>
        <p:nvCxnSpPr>
          <p:cNvPr id="160" name="Google Shape;160;p9"/>
          <p:cNvCxnSpPr/>
          <p:nvPr/>
        </p:nvCxnSpPr>
        <p:spPr>
          <a:xfrm>
            <a:off x="3892163" y="5566641"/>
            <a:ext cx="428650" cy="0"/>
          </a:xfrm>
          <a:prstGeom prst="straightConnector1">
            <a:avLst/>
          </a:prstGeom>
          <a:noFill/>
          <a:ln cap="flat" cmpd="sng" w="25400">
            <a:solidFill>
              <a:srgbClr val="8E9AAF">
                <a:alpha val="20000"/>
              </a:srgbClr>
            </a:solidFill>
            <a:prstDash val="solid"/>
            <a:miter lim="400000"/>
            <a:headEnd len="med" w="med" type="oval"/>
            <a:tailEnd len="med" w="med" type="oval"/>
          </a:ln>
        </p:spPr>
      </p:cxnSp>
      <p:cxnSp>
        <p:nvCxnSpPr>
          <p:cNvPr id="161" name="Google Shape;161;p9"/>
          <p:cNvCxnSpPr>
            <a:endCxn id="162" idx="2"/>
          </p:cNvCxnSpPr>
          <p:nvPr/>
        </p:nvCxnSpPr>
        <p:spPr>
          <a:xfrm rot="10800000">
            <a:off x="6092032" y="1832037"/>
            <a:ext cx="3900" cy="967200"/>
          </a:xfrm>
          <a:prstGeom prst="straightConnector1">
            <a:avLst/>
          </a:prstGeom>
          <a:noFill/>
          <a:ln cap="flat" cmpd="sng" w="25400">
            <a:solidFill>
              <a:srgbClr val="8E9AAF">
                <a:alpha val="20000"/>
              </a:srgbClr>
            </a:solidFill>
            <a:prstDash val="solid"/>
            <a:miter lim="400000"/>
            <a:headEnd len="med" w="med" type="oval"/>
            <a:tailEnd len="med" w="med" type="oval"/>
          </a:ln>
        </p:spPr>
      </p:cxnSp>
      <p:sp>
        <p:nvSpPr>
          <p:cNvPr id="163" name="Google Shape;163;p9"/>
          <p:cNvSpPr txBox="1"/>
          <p:nvPr/>
        </p:nvSpPr>
        <p:spPr>
          <a:xfrm>
            <a:off x="4481848" y="264065"/>
            <a:ext cx="3546300" cy="307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000"/>
              <a:buFont typeface="Arial"/>
              <a:buNone/>
            </a:pPr>
            <a:r>
              <a:rPr b="1" i="0" lang="en-US" sz="2000" u="none" cap="none" strike="noStrike">
                <a:solidFill>
                  <a:srgbClr val="F7F9FF"/>
                </a:solidFill>
                <a:latin typeface="Roboto Condensed"/>
                <a:ea typeface="Roboto Condensed"/>
                <a:cs typeface="Roboto Condensed"/>
                <a:sym typeface="Roboto Condensed"/>
              </a:rPr>
              <a:t>Scalability and Cost Implication</a:t>
            </a:r>
            <a:endParaRPr b="0" i="0" sz="1400" u="none" cap="none" strike="noStrike">
              <a:solidFill>
                <a:srgbClr val="000000"/>
              </a:solidFill>
              <a:latin typeface="Arial"/>
              <a:ea typeface="Arial"/>
              <a:cs typeface="Arial"/>
              <a:sym typeface="Arial"/>
            </a:endParaRPr>
          </a:p>
        </p:txBody>
      </p:sp>
      <p:pic>
        <p:nvPicPr>
          <p:cNvPr id="162" name="Google Shape;162;p9"/>
          <p:cNvPicPr preferRelativeResize="0"/>
          <p:nvPr/>
        </p:nvPicPr>
        <p:blipFill rotWithShape="1">
          <a:blip r:embed="rId3">
            <a:alphaModFix/>
          </a:blip>
          <a:srcRect b="0" l="0" r="0" t="0"/>
          <a:stretch/>
        </p:blipFill>
        <p:spPr>
          <a:xfrm>
            <a:off x="5280449" y="953234"/>
            <a:ext cx="1623166" cy="878803"/>
          </a:xfrm>
          <a:prstGeom prst="rect">
            <a:avLst/>
          </a:prstGeom>
          <a:noFill/>
          <a:ln>
            <a:noFill/>
          </a:ln>
        </p:spPr>
      </p:pic>
      <p:pic>
        <p:nvPicPr>
          <p:cNvPr descr="Data lake - Free computer icons" id="164" name="Google Shape;164;p9"/>
          <p:cNvPicPr preferRelativeResize="0"/>
          <p:nvPr/>
        </p:nvPicPr>
        <p:blipFill rotWithShape="1">
          <a:blip r:embed="rId4">
            <a:alphaModFix/>
          </a:blip>
          <a:srcRect b="0" l="0" r="0" t="0"/>
          <a:stretch/>
        </p:blipFill>
        <p:spPr>
          <a:xfrm>
            <a:off x="7861854" y="911857"/>
            <a:ext cx="1054469" cy="1054469"/>
          </a:xfrm>
          <a:prstGeom prst="rect">
            <a:avLst/>
          </a:prstGeom>
          <a:noFill/>
          <a:ln>
            <a:noFill/>
          </a:ln>
        </p:spPr>
      </p:pic>
      <p:cxnSp>
        <p:nvCxnSpPr>
          <p:cNvPr id="165" name="Google Shape;165;p9"/>
          <p:cNvCxnSpPr/>
          <p:nvPr/>
        </p:nvCxnSpPr>
        <p:spPr>
          <a:xfrm>
            <a:off x="7079523" y="1361660"/>
            <a:ext cx="704700" cy="5400"/>
          </a:xfrm>
          <a:prstGeom prst="straightConnector1">
            <a:avLst/>
          </a:prstGeom>
          <a:noFill/>
          <a:ln cap="flat" cmpd="sng" w="25400">
            <a:solidFill>
              <a:srgbClr val="8E9AAF">
                <a:alpha val="20000"/>
              </a:srgbClr>
            </a:solidFill>
            <a:prstDash val="solid"/>
            <a:miter lim="400000"/>
            <a:headEnd len="med" w="med" type="oval"/>
            <a:tailEnd len="med" w="med" type="oval"/>
          </a:ln>
        </p:spPr>
      </p:cxnSp>
      <p:sp>
        <p:nvSpPr>
          <p:cNvPr id="166" name="Google Shape;166;p9"/>
          <p:cNvSpPr txBox="1"/>
          <p:nvPr/>
        </p:nvSpPr>
        <p:spPr>
          <a:xfrm>
            <a:off x="9095177" y="1060075"/>
            <a:ext cx="2186100" cy="1423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FFFFF"/>
                </a:solidFill>
                <a:latin typeface="Roboto Condensed"/>
                <a:ea typeface="Roboto Condensed"/>
                <a:cs typeface="Roboto Condensed"/>
                <a:sym typeface="Roboto Condensed"/>
              </a:rPr>
              <a:t>AWS S3</a:t>
            </a:r>
            <a:endParaRPr b="1" i="0" sz="1500" u="none" cap="none" strike="noStrike">
              <a:solidFill>
                <a:srgbClr val="FFFFFF"/>
              </a:solidFill>
              <a:latin typeface="Roboto Condensed"/>
              <a:ea typeface="Roboto Condensed"/>
              <a:cs typeface="Roboto Condensed"/>
              <a:sym typeface="Roboto Condensed"/>
            </a:endParaRPr>
          </a:p>
          <a:p>
            <a:pPr indent="-285750" lvl="0" marL="285750" marR="96028"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Monthly Cost: </a:t>
            </a:r>
            <a:r>
              <a:rPr b="1" i="0" lang="en-US" sz="1000" u="none" cap="none" strike="noStrike">
                <a:solidFill>
                  <a:srgbClr val="FFFFFF"/>
                </a:solidFill>
                <a:latin typeface="Roboto"/>
                <a:ea typeface="Roboto"/>
                <a:cs typeface="Roboto"/>
                <a:sym typeface="Roboto"/>
              </a:rPr>
              <a:t>$1176.60</a:t>
            </a:r>
            <a:endParaRPr b="1" i="0" sz="1400" u="none" cap="none" strike="noStrike">
              <a:solidFill>
                <a:srgbClr val="FFFFFF"/>
              </a:solidFill>
              <a:latin typeface="Arial"/>
              <a:ea typeface="Arial"/>
              <a:cs typeface="Arial"/>
              <a:sym typeface="Arial"/>
            </a:endParaRPr>
          </a:p>
          <a:p>
            <a:pPr indent="-285750" lvl="0" marL="285750" marR="96028"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Details: 51,200 GB x 0.023 USD</a:t>
            </a:r>
            <a:endParaRPr b="0" i="0" sz="1000" u="none" cap="none" strike="noStrike">
              <a:solidFill>
                <a:srgbClr val="FFFFFF"/>
              </a:solidFill>
              <a:latin typeface="Roboto Light"/>
              <a:ea typeface="Roboto Light"/>
              <a:cs typeface="Roboto Light"/>
              <a:sym typeface="Roboto Light"/>
            </a:endParaRPr>
          </a:p>
          <a:p>
            <a:pPr indent="-285750" lvl="0" marL="285750" marR="96028"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Category: Storage</a:t>
            </a:r>
            <a:endParaRPr b="0" i="0" sz="1400" u="none" cap="none" strike="noStrike">
              <a:solidFill>
                <a:srgbClr val="FFFFFF"/>
              </a:solidFill>
              <a:latin typeface="Arial"/>
              <a:ea typeface="Arial"/>
              <a:cs typeface="Arial"/>
              <a:sym typeface="Arial"/>
            </a:endParaRPr>
          </a:p>
          <a:p>
            <a:pPr indent="-285750" lvl="0" marL="285750" marR="96028"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Spec: Storage 50 TB/month</a:t>
            </a:r>
            <a:endParaRPr b="0" i="0" sz="1400" u="none" cap="none" strike="noStrike">
              <a:solidFill>
                <a:srgbClr val="FFFFFF"/>
              </a:solidFill>
              <a:latin typeface="Arial"/>
              <a:ea typeface="Arial"/>
              <a:cs typeface="Arial"/>
              <a:sym typeface="Arial"/>
            </a:endParaRPr>
          </a:p>
          <a:p>
            <a:pPr indent="0" lvl="0" marL="0" marR="0" rtl="0" algn="l">
              <a:lnSpc>
                <a:spcPct val="150000"/>
              </a:lnSpc>
              <a:spcBef>
                <a:spcPts val="0"/>
              </a:spcBef>
              <a:spcAft>
                <a:spcPts val="0"/>
              </a:spcAft>
              <a:buClr>
                <a:srgbClr val="C8CBD1"/>
              </a:buClr>
              <a:buSzPts val="1000"/>
              <a:buFont typeface="Arial"/>
              <a:buNone/>
            </a:pPr>
            <a:r>
              <a:t/>
            </a:r>
            <a:endParaRPr b="0" i="0" sz="1000" u="none" cap="none" strike="noStrike">
              <a:solidFill>
                <a:srgbClr val="FFFFFF"/>
              </a:solidFill>
              <a:latin typeface="Roboto Light"/>
              <a:ea typeface="Roboto Light"/>
              <a:cs typeface="Roboto Light"/>
              <a:sym typeface="Roboto Light"/>
            </a:endParaRPr>
          </a:p>
        </p:txBody>
      </p:sp>
      <p:cxnSp>
        <p:nvCxnSpPr>
          <p:cNvPr id="167" name="Google Shape;167;p9"/>
          <p:cNvCxnSpPr/>
          <p:nvPr/>
        </p:nvCxnSpPr>
        <p:spPr>
          <a:xfrm>
            <a:off x="4398263" y="1361635"/>
            <a:ext cx="704700" cy="5400"/>
          </a:xfrm>
          <a:prstGeom prst="straightConnector1">
            <a:avLst/>
          </a:prstGeom>
          <a:noFill/>
          <a:ln cap="flat" cmpd="sng" w="25400">
            <a:solidFill>
              <a:srgbClr val="8E9AAF">
                <a:alpha val="20000"/>
              </a:srgbClr>
            </a:solidFill>
            <a:prstDash val="solid"/>
            <a:miter lim="400000"/>
            <a:headEnd len="med" w="med" type="oval"/>
            <a:tailEnd len="med" w="med" type="oval"/>
          </a:ln>
        </p:spPr>
      </p:cxnSp>
      <p:pic>
        <p:nvPicPr>
          <p:cNvPr id="168" name="Google Shape;168;p9"/>
          <p:cNvPicPr preferRelativeResize="0"/>
          <p:nvPr/>
        </p:nvPicPr>
        <p:blipFill rotWithShape="1">
          <a:blip r:embed="rId5">
            <a:alphaModFix/>
          </a:blip>
          <a:srcRect b="0" l="0" r="0" t="0"/>
          <a:stretch/>
        </p:blipFill>
        <p:spPr>
          <a:xfrm>
            <a:off x="2604013" y="699283"/>
            <a:ext cx="1616885" cy="1580736"/>
          </a:xfrm>
          <a:prstGeom prst="rect">
            <a:avLst/>
          </a:prstGeom>
          <a:noFill/>
          <a:ln>
            <a:noFill/>
          </a:ln>
        </p:spPr>
      </p:pic>
      <p:sp>
        <p:nvSpPr>
          <p:cNvPr id="169" name="Google Shape;169;p9"/>
          <p:cNvSpPr txBox="1"/>
          <p:nvPr/>
        </p:nvSpPr>
        <p:spPr>
          <a:xfrm>
            <a:off x="9861376" y="5087275"/>
            <a:ext cx="2282700" cy="2208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FFFFF"/>
                </a:solidFill>
                <a:latin typeface="Roboto Condensed"/>
                <a:ea typeface="Roboto Condensed"/>
                <a:cs typeface="Roboto Condensed"/>
                <a:sym typeface="Roboto Condensed"/>
              </a:rPr>
              <a:t>AWS SM</a:t>
            </a:r>
            <a:endParaRPr b="0" i="0" sz="1000" u="none" cap="none" strike="noStrike">
              <a:solidFill>
                <a:srgbClr val="FFFFFF"/>
              </a:solidFill>
              <a:latin typeface="Roboto Light"/>
              <a:ea typeface="Roboto Light"/>
              <a:cs typeface="Roboto Light"/>
              <a:sym typeface="Roboto Light"/>
            </a:endParaRPr>
          </a:p>
          <a:p>
            <a:pPr indent="-292100" lvl="0" marL="34290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Monthly Cost: </a:t>
            </a:r>
            <a:r>
              <a:rPr b="1" i="0" lang="en-US" sz="1000" u="none" cap="none" strike="noStrike">
                <a:solidFill>
                  <a:srgbClr val="FFFFFF"/>
                </a:solidFill>
                <a:latin typeface="Roboto"/>
                <a:ea typeface="Roboto"/>
                <a:cs typeface="Roboto"/>
                <a:sym typeface="Roboto"/>
              </a:rPr>
              <a:t>$7,191.00</a:t>
            </a:r>
            <a:endParaRPr b="1" i="0" sz="1400" u="none" cap="none" strike="noStrike">
              <a:solidFill>
                <a:srgbClr val="FFFFFF"/>
              </a:solidFill>
              <a:latin typeface="Arial"/>
              <a:ea typeface="Arial"/>
              <a:cs typeface="Arial"/>
              <a:sym typeface="Arial"/>
            </a:endParaRPr>
          </a:p>
          <a:p>
            <a:pPr indent="-292100" lvl="0" marL="34290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Details: 100 hr training x  0.23USD + 51,200GB x 0.14 USD (ML Storage)</a:t>
            </a:r>
            <a:endParaRPr b="0" i="0" sz="1000" u="none" cap="none" strike="noStrike">
              <a:solidFill>
                <a:srgbClr val="FFFFFF"/>
              </a:solidFill>
              <a:latin typeface="Roboto Light"/>
              <a:ea typeface="Roboto Light"/>
              <a:cs typeface="Roboto Light"/>
              <a:sym typeface="Roboto Light"/>
            </a:endParaRPr>
          </a:p>
          <a:p>
            <a:pPr indent="-292100" lvl="0" marL="34290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Category: Machine Learning</a:t>
            </a:r>
            <a:endParaRPr b="0" i="0" sz="1400" u="none" cap="none" strike="noStrike">
              <a:solidFill>
                <a:srgbClr val="FFFFFF"/>
              </a:solidFill>
              <a:latin typeface="Arial"/>
              <a:ea typeface="Arial"/>
              <a:cs typeface="Arial"/>
              <a:sym typeface="Arial"/>
            </a:endParaRPr>
          </a:p>
          <a:p>
            <a:pPr indent="-292100" lvl="0" marL="34290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Spec: Storage 50 TB/month</a:t>
            </a:r>
            <a:endParaRPr b="0" i="0" sz="1400" u="none" cap="none" strike="noStrike">
              <a:solidFill>
                <a:srgbClr val="FFFFF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107950" lvl="0" marL="171450" marR="0" rtl="0" algn="ctr">
              <a:lnSpc>
                <a:spcPct val="150000"/>
              </a:lnSpc>
              <a:spcBef>
                <a:spcPts val="0"/>
              </a:spcBef>
              <a:spcAft>
                <a:spcPts val="0"/>
              </a:spcAft>
              <a:buClr>
                <a:srgbClr val="C8CBD1"/>
              </a:buClr>
              <a:buSzPts val="1000"/>
              <a:buFont typeface="Arial"/>
              <a:buNone/>
            </a:pPr>
            <a:r>
              <a:t/>
            </a:r>
            <a:endParaRPr b="0" i="0" sz="1000" u="none" cap="none" strike="noStrike">
              <a:solidFill>
                <a:srgbClr val="FFFFFF"/>
              </a:solidFill>
              <a:latin typeface="Roboto Light"/>
              <a:ea typeface="Roboto Light"/>
              <a:cs typeface="Roboto Light"/>
              <a:sym typeface="Roboto Light"/>
            </a:endParaRPr>
          </a:p>
        </p:txBody>
      </p:sp>
      <p:pic>
        <p:nvPicPr>
          <p:cNvPr id="170" name="Google Shape;170;p9"/>
          <p:cNvPicPr preferRelativeResize="0"/>
          <p:nvPr/>
        </p:nvPicPr>
        <p:blipFill rotWithShape="1">
          <a:blip r:embed="rId6">
            <a:alphaModFix/>
          </a:blip>
          <a:srcRect b="0" l="0" r="0" t="0"/>
          <a:stretch/>
        </p:blipFill>
        <p:spPr>
          <a:xfrm>
            <a:off x="8102020" y="4642592"/>
            <a:ext cx="1761616" cy="1757144"/>
          </a:xfrm>
          <a:prstGeom prst="rect">
            <a:avLst/>
          </a:prstGeom>
          <a:noFill/>
          <a:ln>
            <a:noFill/>
          </a:ln>
        </p:spPr>
      </p:pic>
      <p:sp>
        <p:nvSpPr>
          <p:cNvPr id="171" name="Google Shape;171;p9"/>
          <p:cNvSpPr txBox="1"/>
          <p:nvPr/>
        </p:nvSpPr>
        <p:spPr>
          <a:xfrm>
            <a:off x="1254117" y="5132493"/>
            <a:ext cx="2716500" cy="1885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FFFFF"/>
                </a:solidFill>
                <a:latin typeface="Roboto Condensed"/>
                <a:ea typeface="Roboto Condensed"/>
                <a:cs typeface="Roboto Condensed"/>
                <a:sym typeface="Roboto Condensed"/>
              </a:rPr>
              <a:t>Atlas</a:t>
            </a:r>
            <a:endParaRPr b="1" i="0" sz="1500" u="none" cap="none" strike="noStrike">
              <a:solidFill>
                <a:srgbClr val="FFFFFF"/>
              </a:solidFill>
              <a:latin typeface="Roboto Condensed"/>
              <a:ea typeface="Roboto Condensed"/>
              <a:cs typeface="Roboto Condensed"/>
              <a:sym typeface="Roboto Condensed"/>
            </a:endParaRPr>
          </a:p>
          <a:p>
            <a:pPr indent="-171450" lvl="0" marL="17145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Monthly Cost: </a:t>
            </a:r>
            <a:r>
              <a:rPr b="1" i="0" lang="en-US" sz="1000" u="none" cap="none" strike="noStrike">
                <a:solidFill>
                  <a:srgbClr val="FFFFFF"/>
                </a:solidFill>
                <a:latin typeface="Roboto"/>
                <a:ea typeface="Roboto"/>
                <a:cs typeface="Roboto"/>
                <a:sym typeface="Roboto"/>
              </a:rPr>
              <a:t>$9167.96</a:t>
            </a:r>
            <a:endParaRPr b="1" i="0" sz="1400" u="none" cap="none" strike="noStrike">
              <a:solidFill>
                <a:srgbClr val="FFFFFF"/>
              </a:solidFill>
              <a:latin typeface="Arial"/>
              <a:ea typeface="Arial"/>
              <a:cs typeface="Arial"/>
              <a:sym typeface="Arial"/>
            </a:endParaRPr>
          </a:p>
          <a:p>
            <a:pPr indent="-171450" lvl="0" marL="17145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Details: $10.99/h x 955 h/month</a:t>
            </a:r>
            <a:endParaRPr b="0" i="0" sz="1000" u="none" cap="none" strike="noStrike">
              <a:solidFill>
                <a:srgbClr val="FFFFFF"/>
              </a:solidFill>
              <a:latin typeface="Roboto Light"/>
              <a:ea typeface="Roboto Light"/>
              <a:cs typeface="Roboto Light"/>
              <a:sym typeface="Roboto Light"/>
            </a:endParaRPr>
          </a:p>
          <a:p>
            <a:pPr indent="-171450" lvl="0" marL="17145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Category: NoSQL Database</a:t>
            </a:r>
            <a:endParaRPr b="0" i="0" sz="1400" u="none" cap="none" strike="noStrike">
              <a:solidFill>
                <a:srgbClr val="FFFFFF"/>
              </a:solidFill>
              <a:latin typeface="Arial"/>
              <a:ea typeface="Arial"/>
              <a:cs typeface="Arial"/>
              <a:sym typeface="Arial"/>
            </a:endParaRPr>
          </a:p>
          <a:p>
            <a:pPr indent="-171450" lvl="0" marL="171450" marR="0"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Spec: M260 | 2000 GB Storage | 128 vCPU | 512 GB RAM</a:t>
            </a:r>
            <a:endParaRPr b="0" i="0" sz="1000" u="none" cap="none" strike="noStrike">
              <a:solidFill>
                <a:srgbClr val="FFFFFF"/>
              </a:solidFill>
              <a:latin typeface="Roboto Light"/>
              <a:ea typeface="Roboto Light"/>
              <a:cs typeface="Roboto Light"/>
              <a:sym typeface="Roboto Light"/>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Light"/>
              <a:ea typeface="Roboto Light"/>
              <a:cs typeface="Roboto Light"/>
              <a:sym typeface="Roboto Light"/>
            </a:endParaRPr>
          </a:p>
          <a:p>
            <a:pPr indent="-107950" lvl="0" marL="171450" marR="0" rtl="0" algn="l">
              <a:lnSpc>
                <a:spcPct val="150000"/>
              </a:lnSpc>
              <a:spcBef>
                <a:spcPts val="0"/>
              </a:spcBef>
              <a:spcAft>
                <a:spcPts val="0"/>
              </a:spcAft>
              <a:buClr>
                <a:srgbClr val="C8CBD1"/>
              </a:buClr>
              <a:buSzPts val="1000"/>
              <a:buFont typeface="Arial"/>
              <a:buNone/>
            </a:pPr>
            <a:r>
              <a:t/>
            </a:r>
            <a:endParaRPr b="0" i="0" sz="1000" u="none" cap="none" strike="noStrike">
              <a:solidFill>
                <a:srgbClr val="FFFFFF"/>
              </a:solidFill>
              <a:latin typeface="Roboto Light"/>
              <a:ea typeface="Roboto Light"/>
              <a:cs typeface="Roboto Light"/>
              <a:sym typeface="Roboto Light"/>
            </a:endParaRPr>
          </a:p>
        </p:txBody>
      </p:sp>
      <p:pic>
        <p:nvPicPr>
          <p:cNvPr id="172" name="Google Shape;172;p9"/>
          <p:cNvPicPr preferRelativeResize="0"/>
          <p:nvPr/>
        </p:nvPicPr>
        <p:blipFill rotWithShape="1">
          <a:blip r:embed="rId7">
            <a:alphaModFix/>
          </a:blip>
          <a:srcRect b="24691" l="64802" r="8222" t="22690"/>
          <a:stretch/>
        </p:blipFill>
        <p:spPr>
          <a:xfrm>
            <a:off x="1411693" y="4337289"/>
            <a:ext cx="764973" cy="704669"/>
          </a:xfrm>
          <a:prstGeom prst="rect">
            <a:avLst/>
          </a:prstGeom>
          <a:noFill/>
          <a:ln>
            <a:noFill/>
          </a:ln>
        </p:spPr>
      </p:pic>
      <p:grpSp>
        <p:nvGrpSpPr>
          <p:cNvPr id="173" name="Google Shape;173;p9"/>
          <p:cNvGrpSpPr/>
          <p:nvPr/>
        </p:nvGrpSpPr>
        <p:grpSpPr>
          <a:xfrm>
            <a:off x="9722674" y="4165229"/>
            <a:ext cx="2282656" cy="787781"/>
            <a:chOff x="8530941" y="3392880"/>
            <a:chExt cx="2599540" cy="844081"/>
          </a:xfrm>
        </p:grpSpPr>
        <p:pic>
          <p:nvPicPr>
            <p:cNvPr id="174" name="Google Shape;174;p9"/>
            <p:cNvPicPr preferRelativeResize="0"/>
            <p:nvPr/>
          </p:nvPicPr>
          <p:blipFill rotWithShape="1">
            <a:blip r:embed="rId8">
              <a:alphaModFix/>
            </a:blip>
            <a:srcRect b="30695" l="19739" r="36398" t="28160"/>
            <a:stretch/>
          </p:blipFill>
          <p:spPr>
            <a:xfrm>
              <a:off x="8530941" y="3392880"/>
              <a:ext cx="1199185" cy="844081"/>
            </a:xfrm>
            <a:prstGeom prst="rect">
              <a:avLst/>
            </a:prstGeom>
            <a:noFill/>
            <a:ln>
              <a:noFill/>
            </a:ln>
          </p:spPr>
        </p:pic>
        <p:sp>
          <p:nvSpPr>
            <p:cNvPr id="175" name="Google Shape;175;p9"/>
            <p:cNvSpPr txBox="1"/>
            <p:nvPr/>
          </p:nvSpPr>
          <p:spPr>
            <a:xfrm>
              <a:off x="9601081" y="3736334"/>
              <a:ext cx="1529400" cy="395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F7F9FF"/>
                  </a:solidFill>
                  <a:latin typeface="Roboto Condensed"/>
                  <a:ea typeface="Roboto Condensed"/>
                  <a:cs typeface="Roboto Condensed"/>
                  <a:sym typeface="Roboto Condensed"/>
                </a:rPr>
                <a:t>Llama 2</a:t>
              </a:r>
              <a:endParaRPr b="0" i="0" sz="1400" u="none" cap="none" strike="noStrike">
                <a:solidFill>
                  <a:srgbClr val="000000"/>
                </a:solidFill>
                <a:latin typeface="Arial"/>
                <a:ea typeface="Arial"/>
                <a:cs typeface="Arial"/>
                <a:sym typeface="Arial"/>
              </a:endParaRPr>
            </a:p>
          </p:txBody>
        </p:sp>
      </p:grpSp>
      <p:cxnSp>
        <p:nvCxnSpPr>
          <p:cNvPr id="176" name="Google Shape;176;p9"/>
          <p:cNvCxnSpPr/>
          <p:nvPr/>
        </p:nvCxnSpPr>
        <p:spPr>
          <a:xfrm flipH="1" rot="10800000">
            <a:off x="9377313" y="4793606"/>
            <a:ext cx="365700" cy="256200"/>
          </a:xfrm>
          <a:prstGeom prst="straightConnector1">
            <a:avLst/>
          </a:prstGeom>
          <a:noFill/>
          <a:ln cap="flat" cmpd="sng" w="25400">
            <a:solidFill>
              <a:srgbClr val="8E9AAF">
                <a:alpha val="20000"/>
              </a:srgbClr>
            </a:solidFill>
            <a:prstDash val="solid"/>
            <a:miter lim="400000"/>
            <a:headEnd len="med" w="med" type="oval"/>
            <a:tailEnd len="med" w="med" type="oval"/>
          </a:ln>
        </p:spPr>
      </p:cxnSp>
      <p:sp>
        <p:nvSpPr>
          <p:cNvPr id="177" name="Google Shape;177;p9"/>
          <p:cNvSpPr txBox="1"/>
          <p:nvPr/>
        </p:nvSpPr>
        <p:spPr>
          <a:xfrm>
            <a:off x="5184600" y="4276838"/>
            <a:ext cx="1822800" cy="647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US" sz="1400" u="none" cap="none" strike="noStrike">
                <a:solidFill>
                  <a:srgbClr val="FFFFFF"/>
                </a:solidFill>
                <a:latin typeface="Roboto"/>
                <a:ea typeface="Roboto"/>
                <a:cs typeface="Roboto"/>
                <a:sym typeface="Roboto"/>
              </a:rPr>
              <a:t>Total</a:t>
            </a:r>
            <a:endParaRPr b="1" i="0" sz="1400" u="none" cap="none" strike="noStrike">
              <a:solidFill>
                <a:srgbClr val="FFFFFF"/>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100"/>
              <a:buFont typeface="Arial"/>
              <a:buNone/>
            </a:pPr>
            <a:r>
              <a:rPr b="1" i="0" lang="en-US" sz="1400" u="none" cap="none" strike="noStrike">
                <a:solidFill>
                  <a:srgbClr val="FFFFFF"/>
                </a:solidFill>
                <a:latin typeface="Roboto"/>
                <a:ea typeface="Roboto"/>
                <a:cs typeface="Roboto"/>
                <a:sym typeface="Roboto"/>
              </a:rPr>
              <a:t>$17,761.16</a:t>
            </a:r>
            <a:endParaRPr b="0" i="0" sz="1000" u="none" cap="none" strike="noStrike">
              <a:solidFill>
                <a:srgbClr val="FFFFFF"/>
              </a:solidFill>
              <a:latin typeface="Arial"/>
              <a:ea typeface="Arial"/>
              <a:cs typeface="Arial"/>
              <a:sym typeface="Arial"/>
            </a:endParaRPr>
          </a:p>
        </p:txBody>
      </p:sp>
      <p:pic>
        <p:nvPicPr>
          <p:cNvPr id="178" name="Google Shape;178;p9"/>
          <p:cNvPicPr preferRelativeResize="0"/>
          <p:nvPr/>
        </p:nvPicPr>
        <p:blipFill rotWithShape="1">
          <a:blip r:embed="rId9">
            <a:alphaModFix/>
          </a:blip>
          <a:srcRect b="0" l="14294" r="0" t="0"/>
          <a:stretch/>
        </p:blipFill>
        <p:spPr>
          <a:xfrm>
            <a:off x="2151314" y="4325425"/>
            <a:ext cx="1661750" cy="728400"/>
          </a:xfrm>
          <a:prstGeom prst="rect">
            <a:avLst/>
          </a:prstGeom>
          <a:noFill/>
          <a:ln>
            <a:noFill/>
          </a:ln>
        </p:spPr>
      </p:pic>
      <p:pic>
        <p:nvPicPr>
          <p:cNvPr id="179" name="Google Shape;179;p9"/>
          <p:cNvPicPr preferRelativeResize="0"/>
          <p:nvPr/>
        </p:nvPicPr>
        <p:blipFill rotWithShape="1">
          <a:blip r:embed="rId10">
            <a:alphaModFix/>
          </a:blip>
          <a:srcRect b="0" l="0" r="0" t="0"/>
          <a:stretch/>
        </p:blipFill>
        <p:spPr>
          <a:xfrm>
            <a:off x="7741874" y="2659538"/>
            <a:ext cx="1294425" cy="1289838"/>
          </a:xfrm>
          <a:prstGeom prst="rect">
            <a:avLst/>
          </a:prstGeom>
          <a:noFill/>
          <a:ln>
            <a:noFill/>
          </a:ln>
        </p:spPr>
      </p:pic>
      <p:sp>
        <p:nvSpPr>
          <p:cNvPr id="180" name="Google Shape;180;p9"/>
          <p:cNvSpPr txBox="1"/>
          <p:nvPr/>
        </p:nvSpPr>
        <p:spPr>
          <a:xfrm>
            <a:off x="9154574" y="2838150"/>
            <a:ext cx="3037500" cy="962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b="1" i="0" lang="en-US" sz="1500" u="none" cap="none" strike="noStrike">
                <a:solidFill>
                  <a:srgbClr val="FFFFFF"/>
                </a:solidFill>
                <a:latin typeface="Roboto Condensed"/>
                <a:ea typeface="Roboto Condensed"/>
                <a:cs typeface="Roboto Condensed"/>
                <a:sym typeface="Roboto Condensed"/>
              </a:rPr>
              <a:t>FMP License</a:t>
            </a:r>
            <a:endParaRPr b="1" i="0" sz="1500" u="none" cap="none" strike="noStrike">
              <a:solidFill>
                <a:srgbClr val="FFFFFF"/>
              </a:solidFill>
              <a:latin typeface="Roboto Condensed"/>
              <a:ea typeface="Roboto Condensed"/>
              <a:cs typeface="Roboto Condensed"/>
              <a:sym typeface="Roboto Condensed"/>
            </a:endParaRPr>
          </a:p>
          <a:p>
            <a:pPr indent="-285750" lvl="0" marL="285750" marR="96028"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Monthly Cost: </a:t>
            </a:r>
            <a:r>
              <a:rPr b="1" i="0" lang="en-US" sz="1000" u="none" cap="none" strike="noStrike">
                <a:solidFill>
                  <a:srgbClr val="FFFFFF"/>
                </a:solidFill>
                <a:latin typeface="Roboto"/>
                <a:ea typeface="Roboto"/>
                <a:cs typeface="Roboto"/>
                <a:sym typeface="Roboto"/>
              </a:rPr>
              <a:t>$99</a:t>
            </a:r>
            <a:endParaRPr b="1" i="0" sz="1400" u="none" cap="none" strike="noStrike">
              <a:solidFill>
                <a:srgbClr val="FFFFFF"/>
              </a:solidFill>
              <a:latin typeface="Arial"/>
              <a:ea typeface="Arial"/>
              <a:cs typeface="Arial"/>
              <a:sym typeface="Arial"/>
            </a:endParaRPr>
          </a:p>
          <a:p>
            <a:pPr indent="-285750" lvl="0" marL="285750" marR="96028"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Details: 3,000 API Calls / Min, Websocket</a:t>
            </a:r>
            <a:endParaRPr b="0" i="0" sz="1000" u="none" cap="none" strike="noStrike">
              <a:solidFill>
                <a:srgbClr val="FFFFFF"/>
              </a:solidFill>
              <a:latin typeface="Roboto Light"/>
              <a:ea typeface="Roboto Light"/>
              <a:cs typeface="Roboto Light"/>
              <a:sym typeface="Roboto Light"/>
            </a:endParaRPr>
          </a:p>
          <a:p>
            <a:pPr indent="-285750" lvl="0" marL="285750" marR="96028" rtl="0" algn="l">
              <a:lnSpc>
                <a:spcPct val="150000"/>
              </a:lnSpc>
              <a:spcBef>
                <a:spcPts val="0"/>
              </a:spcBef>
              <a:spcAft>
                <a:spcPts val="0"/>
              </a:spcAft>
              <a:buClr>
                <a:srgbClr val="FFFFFF"/>
              </a:buClr>
              <a:buSzPts val="1000"/>
              <a:buFont typeface="Noto Sans Symbols"/>
              <a:buChar char="❖"/>
            </a:pPr>
            <a:r>
              <a:rPr b="0" i="0" lang="en-US" sz="1000" u="none" cap="none" strike="noStrike">
                <a:solidFill>
                  <a:srgbClr val="FFFFFF"/>
                </a:solidFill>
                <a:latin typeface="Roboto Light"/>
                <a:ea typeface="Roboto Light"/>
                <a:cs typeface="Roboto Light"/>
                <a:sym typeface="Roboto Light"/>
              </a:rPr>
              <a:t>Category: Bulk and Batch Delivery</a:t>
            </a:r>
            <a:endParaRPr b="0" i="0" sz="1000" u="none" cap="none" strike="noStrike">
              <a:solidFill>
                <a:srgbClr val="FFFFFF"/>
              </a:solidFill>
              <a:latin typeface="Roboto Light"/>
              <a:ea typeface="Roboto Light"/>
              <a:cs typeface="Roboto Light"/>
              <a:sym typeface="Roboto Light"/>
            </a:endParaRPr>
          </a:p>
        </p:txBody>
      </p:sp>
      <p:cxnSp>
        <p:nvCxnSpPr>
          <p:cNvPr id="181" name="Google Shape;181;p9"/>
          <p:cNvCxnSpPr/>
          <p:nvPr/>
        </p:nvCxnSpPr>
        <p:spPr>
          <a:xfrm flipH="1" rot="10800000">
            <a:off x="7079523" y="3642835"/>
            <a:ext cx="664200" cy="431100"/>
          </a:xfrm>
          <a:prstGeom prst="straightConnector1">
            <a:avLst/>
          </a:prstGeom>
          <a:noFill/>
          <a:ln cap="flat" cmpd="sng" w="25400">
            <a:solidFill>
              <a:srgbClr val="8E9AAF">
                <a:alpha val="20000"/>
              </a:srgbClr>
            </a:solidFill>
            <a:prstDash val="solid"/>
            <a:miter lim="400000"/>
            <a:headEnd len="med" w="med" type="oval"/>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2024-04-20T01:01:16Z</dcterms:created>
  <dc:creator>Shashvat Joshi</dc:creator>
</cp:coreProperties>
</file>